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1" r:id="rId3"/>
    <p:sldId id="262" r:id="rId4"/>
    <p:sldId id="263" r:id="rId5"/>
    <p:sldId id="265" r:id="rId6"/>
    <p:sldId id="266" r:id="rId7"/>
    <p:sldId id="264" r:id="rId8"/>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FFCC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1" autoAdjust="0"/>
  </p:normalViewPr>
  <p:slideViewPr>
    <p:cSldViewPr>
      <p:cViewPr>
        <p:scale>
          <a:sx n="100" d="100"/>
          <a:sy n="100" d="100"/>
        </p:scale>
        <p:origin x="-2832" y="1080"/>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53" cy="497286"/>
          </a:xfrm>
          <a:prstGeom prst="rect">
            <a:avLst/>
          </a:prstGeom>
        </p:spPr>
        <p:txBody>
          <a:bodyPr vert="horz" lIns="91122" tIns="45561" rIns="91122" bIns="455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577" y="0"/>
            <a:ext cx="2949053" cy="497286"/>
          </a:xfrm>
          <a:prstGeom prst="rect">
            <a:avLst/>
          </a:prstGeom>
        </p:spPr>
        <p:txBody>
          <a:bodyPr vert="horz" lIns="91122" tIns="45561" rIns="91122" bIns="45561" rtlCol="0"/>
          <a:lstStyle>
            <a:lvl1pPr algn="r">
              <a:defRPr sz="1200"/>
            </a:lvl1pPr>
          </a:lstStyle>
          <a:p>
            <a:fld id="{787ACA4C-C8DC-40E7-8BCE-BCD963F27205}" type="datetimeFigureOut">
              <a:rPr kumimoji="1" lang="ja-JP" altLang="en-US" smtClean="0"/>
              <a:t>2018/10/29</a:t>
            </a:fld>
            <a:endParaRPr kumimoji="1" lang="ja-JP" altLang="en-US"/>
          </a:p>
        </p:txBody>
      </p:sp>
      <p:sp>
        <p:nvSpPr>
          <p:cNvPr id="4" name="スライド イメージ プレースホルダー 3"/>
          <p:cNvSpPr>
            <a:spLocks noGrp="1" noRot="1" noChangeAspect="1"/>
          </p:cNvSpPr>
          <p:nvPr>
            <p:ph type="sldImg" idx="2"/>
          </p:nvPr>
        </p:nvSpPr>
        <p:spPr>
          <a:xfrm>
            <a:off x="2112963" y="744538"/>
            <a:ext cx="2581275" cy="3729037"/>
          </a:xfrm>
          <a:prstGeom prst="rect">
            <a:avLst/>
          </a:prstGeom>
          <a:noFill/>
          <a:ln w="12700">
            <a:solidFill>
              <a:prstClr val="black"/>
            </a:solidFill>
          </a:ln>
        </p:spPr>
        <p:txBody>
          <a:bodyPr vert="horz" lIns="91122" tIns="45561" rIns="91122" bIns="45561" rtlCol="0" anchor="ctr"/>
          <a:lstStyle/>
          <a:p>
            <a:endParaRPr lang="ja-JP" altLang="en-US"/>
          </a:p>
        </p:txBody>
      </p:sp>
      <p:sp>
        <p:nvSpPr>
          <p:cNvPr id="5" name="ノート プレースホルダー 4"/>
          <p:cNvSpPr>
            <a:spLocks noGrp="1"/>
          </p:cNvSpPr>
          <p:nvPr>
            <p:ph type="body" sz="quarter" idx="3"/>
          </p:nvPr>
        </p:nvSpPr>
        <p:spPr>
          <a:xfrm>
            <a:off x="681035" y="4721823"/>
            <a:ext cx="5445131" cy="4472385"/>
          </a:xfrm>
          <a:prstGeom prst="rect">
            <a:avLst/>
          </a:prstGeom>
        </p:spPr>
        <p:txBody>
          <a:bodyPr vert="horz" lIns="91122" tIns="45561" rIns="91122" bIns="4556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465"/>
            <a:ext cx="2949053" cy="497286"/>
          </a:xfrm>
          <a:prstGeom prst="rect">
            <a:avLst/>
          </a:prstGeom>
        </p:spPr>
        <p:txBody>
          <a:bodyPr vert="horz" lIns="91122" tIns="45561" rIns="91122" bIns="455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577" y="9440465"/>
            <a:ext cx="2949053" cy="497286"/>
          </a:xfrm>
          <a:prstGeom prst="rect">
            <a:avLst/>
          </a:prstGeom>
        </p:spPr>
        <p:txBody>
          <a:bodyPr vert="horz" lIns="91122" tIns="45561" rIns="91122" bIns="45561" rtlCol="0" anchor="b"/>
          <a:lstStyle>
            <a:lvl1pPr algn="r">
              <a:defRPr sz="1200"/>
            </a:lvl1pPr>
          </a:lstStyle>
          <a:p>
            <a:fld id="{C2372331-2F7A-4623-A3CB-054CF1517ABD}" type="slidenum">
              <a:rPr kumimoji="1" lang="ja-JP" altLang="en-US" smtClean="0"/>
              <a:t>‹#›</a:t>
            </a:fld>
            <a:endParaRPr kumimoji="1" lang="ja-JP" altLang="en-US"/>
          </a:p>
        </p:txBody>
      </p:sp>
    </p:spTree>
    <p:extLst>
      <p:ext uri="{BB962C8B-B14F-4D97-AF65-F5344CB8AC3E}">
        <p14:creationId xmlns:p14="http://schemas.microsoft.com/office/powerpoint/2010/main" val="3971296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372331-2F7A-4623-A3CB-054CF1517ABD}" type="slidenum">
              <a:rPr kumimoji="1" lang="ja-JP" altLang="en-US" smtClean="0"/>
              <a:t>1</a:t>
            </a:fld>
            <a:endParaRPr kumimoji="1" lang="ja-JP" altLang="en-US"/>
          </a:p>
        </p:txBody>
      </p:sp>
    </p:spTree>
    <p:extLst>
      <p:ext uri="{BB962C8B-B14F-4D97-AF65-F5344CB8AC3E}">
        <p14:creationId xmlns:p14="http://schemas.microsoft.com/office/powerpoint/2010/main" val="114599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372331-2F7A-4623-A3CB-054CF1517ABD}" type="slidenum">
              <a:rPr kumimoji="1" lang="ja-JP" altLang="en-US" smtClean="0"/>
              <a:t>2</a:t>
            </a:fld>
            <a:endParaRPr kumimoji="1" lang="ja-JP" altLang="en-US"/>
          </a:p>
        </p:txBody>
      </p:sp>
    </p:spTree>
    <p:extLst>
      <p:ext uri="{BB962C8B-B14F-4D97-AF65-F5344CB8AC3E}">
        <p14:creationId xmlns:p14="http://schemas.microsoft.com/office/powerpoint/2010/main" val="114599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386601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72526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274593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127228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232512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114757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412559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65049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357384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120243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717DA5F-4335-4CD4-B99E-E61AC5DAA234}" type="datetimeFigureOut">
              <a:rPr kumimoji="1" lang="ja-JP" altLang="en-US" smtClean="0"/>
              <a:t>2018/10/29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326315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2717DA5F-4335-4CD4-B99E-E61AC5DAA234}" type="datetimeFigureOut">
              <a:rPr kumimoji="1" lang="ja-JP" altLang="en-US" smtClean="0"/>
              <a:t>2018/10/29</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B4BE00A0-0991-485B-A562-B7BCA61869B3}" type="slidenum">
              <a:rPr kumimoji="1" lang="ja-JP" altLang="en-US" smtClean="0"/>
              <a:t>‹#›</a:t>
            </a:fld>
            <a:endParaRPr kumimoji="1" lang="ja-JP" altLang="en-US"/>
          </a:p>
        </p:txBody>
      </p:sp>
    </p:spTree>
    <p:extLst>
      <p:ext uri="{BB962C8B-B14F-4D97-AF65-F5344CB8AC3E}">
        <p14:creationId xmlns:p14="http://schemas.microsoft.com/office/powerpoint/2010/main" val="331125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mfg-japan@reedexpo.co.jp"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fg-japan@reedexpo.co.jp"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flipV="1">
            <a:off x="197748" y="776536"/>
            <a:ext cx="6479153" cy="78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テキスト ボックス 44"/>
          <p:cNvSpPr txBox="1"/>
          <p:nvPr/>
        </p:nvSpPr>
        <p:spPr>
          <a:xfrm>
            <a:off x="223044" y="920552"/>
            <a:ext cx="6411913" cy="7920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altLang="ja-JP" sz="2800" b="1" kern="100" dirty="0" smtClean="0">
                <a:latin typeface="+mj-lt"/>
                <a:ea typeface="Arial Unicode MS" panose="020B0604020202020204" pitchFamily="50" charset="-128"/>
                <a:cs typeface="Arial Unicode MS" panose="020B0604020202020204" pitchFamily="50" charset="-128"/>
              </a:rPr>
              <a:t>Breaking its records! </a:t>
            </a:r>
          </a:p>
          <a:p>
            <a:pPr algn="ctr">
              <a:spcAft>
                <a:spcPts val="0"/>
              </a:spcAft>
            </a:pPr>
            <a:r>
              <a:rPr lang="en-US" altLang="ja-JP" sz="2800" b="1" kern="100" dirty="0">
                <a:latin typeface="+mj-lt"/>
                <a:ea typeface="Arial Unicode MS" panose="020B0604020202020204" pitchFamily="50" charset="-128"/>
                <a:cs typeface="Arial Unicode MS" panose="020B0604020202020204" pitchFamily="50" charset="-128"/>
              </a:rPr>
              <a:t>-</a:t>
            </a:r>
            <a:r>
              <a:rPr lang="en-US" altLang="ja-JP" sz="2800" b="1" kern="100" dirty="0" smtClean="0">
                <a:latin typeface="+mj-lt"/>
                <a:ea typeface="Arial Unicode MS" panose="020B0604020202020204" pitchFamily="50" charset="-128"/>
                <a:cs typeface="Arial Unicode MS" panose="020B0604020202020204" pitchFamily="50" charset="-128"/>
              </a:rPr>
              <a:t> 1,233 </a:t>
            </a:r>
            <a:r>
              <a:rPr lang="en-US" altLang="ja-JP" sz="2800" b="1" kern="100" dirty="0">
                <a:latin typeface="+mj-lt"/>
                <a:ea typeface="Arial Unicode MS" panose="020B0604020202020204" pitchFamily="50" charset="-128"/>
                <a:cs typeface="Arial Unicode MS" panose="020B0604020202020204" pitchFamily="50" charset="-128"/>
              </a:rPr>
              <a:t>E</a:t>
            </a:r>
            <a:r>
              <a:rPr lang="en-US" altLang="ja-JP" sz="2800" b="1" kern="100" dirty="0" smtClean="0">
                <a:latin typeface="+mj-lt"/>
                <a:ea typeface="Arial Unicode MS" panose="020B0604020202020204" pitchFamily="50" charset="-128"/>
                <a:cs typeface="Arial Unicode MS" panose="020B0604020202020204" pitchFamily="50" charset="-128"/>
              </a:rPr>
              <a:t>xhibitors &amp; 38,673 Visitors - </a:t>
            </a:r>
            <a:endParaRPr lang="ja-JP" sz="2800" b="1" kern="100" dirty="0">
              <a:effectLst/>
              <a:latin typeface="+mj-lt"/>
              <a:ea typeface="Arial Unicode MS" panose="020B0604020202020204" pitchFamily="50" charset="-128"/>
              <a:cs typeface="Arial Unicode MS" panose="020B0604020202020204" pitchFamily="50" charset="-128"/>
            </a:endParaRPr>
          </a:p>
        </p:txBody>
      </p:sp>
      <p:sp>
        <p:nvSpPr>
          <p:cNvPr id="12" name="テキスト ボックス 11"/>
          <p:cNvSpPr txBox="1"/>
          <p:nvPr/>
        </p:nvSpPr>
        <p:spPr>
          <a:xfrm>
            <a:off x="174109" y="6177136"/>
            <a:ext cx="6460848" cy="28803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ja-JP" altLang="en-US" b="1" dirty="0" smtClean="0">
                <a:solidFill>
                  <a:srgbClr val="000000"/>
                </a:solidFill>
                <a:latin typeface="+mj-lt"/>
                <a:ea typeface="Arial Unicode MS" panose="020B0604020202020204" pitchFamily="50" charset="-128"/>
                <a:cs typeface="Arial Unicode MS" panose="020B0604020202020204" pitchFamily="50" charset="-128"/>
              </a:rPr>
              <a:t>■ </a:t>
            </a:r>
            <a:r>
              <a:rPr lang="en-US" altLang="ja-JP" b="1" dirty="0" smtClean="0">
                <a:solidFill>
                  <a:srgbClr val="000000"/>
                </a:solidFill>
                <a:latin typeface="+mj-lt"/>
                <a:ea typeface="Arial Unicode MS" panose="020B0604020202020204" pitchFamily="50" charset="-128"/>
                <a:cs typeface="Arial Unicode MS" panose="020B0604020202020204" pitchFamily="50" charset="-128"/>
              </a:rPr>
              <a:t>Asia’s Leading Manufacturing Industry Show!</a:t>
            </a:r>
          </a:p>
          <a:p>
            <a:pPr>
              <a:spcAft>
                <a:spcPts val="0"/>
              </a:spcAft>
            </a:pPr>
            <a:endParaRPr lang="en-US" altLang="ja-JP" sz="16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spcAft>
                <a:spcPts val="0"/>
              </a:spcAft>
            </a:pPr>
            <a:r>
              <a:rPr lang="en-US" altLang="ja-JP" sz="1500" dirty="0" smtClean="0"/>
              <a:t>“21</a:t>
            </a:r>
            <a:r>
              <a:rPr lang="en-US" altLang="ja-JP" sz="1500" baseline="30000" dirty="0" smtClean="0"/>
              <a:t>st</a:t>
            </a:r>
            <a:r>
              <a:rPr lang="en-US" altLang="ja-JP" sz="1500" dirty="0" smtClean="0"/>
              <a:t> Manufacturing </a:t>
            </a:r>
            <a:r>
              <a:rPr lang="en-US" altLang="ja-JP" sz="1500" dirty="0"/>
              <a:t>World </a:t>
            </a:r>
            <a:r>
              <a:rPr lang="en-US" altLang="ja-JP" sz="1500" dirty="0" smtClean="0"/>
              <a:t>Osaka" is Asia’s leading trade show </a:t>
            </a:r>
            <a:r>
              <a:rPr lang="en-US" altLang="ja-JP" sz="1500" dirty="0"/>
              <a:t>for manufacturing industry </a:t>
            </a:r>
            <a:r>
              <a:rPr lang="en-US" altLang="ja-JP" sz="1500" dirty="0" smtClean="0"/>
              <a:t>held at INTEX Osaka, Japan from </a:t>
            </a:r>
            <a:r>
              <a:rPr lang="en-US" altLang="ja-JP" sz="1500" dirty="0"/>
              <a:t>October </a:t>
            </a:r>
            <a:r>
              <a:rPr lang="en-US" altLang="ja-JP" sz="1500" dirty="0" smtClean="0"/>
              <a:t>3 - 5, 2018. </a:t>
            </a:r>
            <a:r>
              <a:rPr lang="en-US" altLang="ja-JP" sz="1500" dirty="0" smtClean="0"/>
              <a:t>The </a:t>
            </a:r>
            <a:r>
              <a:rPr lang="en-US" altLang="ja-JP" sz="1500" dirty="0" smtClean="0"/>
              <a:t>number of exhibitors and visitors recorded the largest number in its history. The show ground was completely full occupied by exhibit booths (sold out all exhibit spaces) and the show was completely packed by exciting atmosphere</a:t>
            </a:r>
            <a:r>
              <a:rPr lang="en-US" altLang="ja-JP" sz="1500" dirty="0" smtClean="0"/>
              <a:t>.</a:t>
            </a:r>
            <a:endParaRPr lang="en-US" altLang="ja-JP" sz="1500" dirty="0" smtClean="0"/>
          </a:p>
        </p:txBody>
      </p:sp>
      <p:sp>
        <p:nvSpPr>
          <p:cNvPr id="2" name="テキスト ボックス 1"/>
          <p:cNvSpPr txBox="1"/>
          <p:nvPr/>
        </p:nvSpPr>
        <p:spPr>
          <a:xfrm>
            <a:off x="4149080" y="77920"/>
            <a:ext cx="2592288" cy="738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Dates: October  3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[Wed]</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5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[Fri]</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2018</a:t>
            </a:r>
          </a:p>
          <a:p>
            <a:pPr>
              <a:spcAft>
                <a:spcPts val="0"/>
              </a:spcAft>
            </a:pP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Venue: INTEX Osaka , Japan</a:t>
            </a:r>
          </a:p>
          <a:p>
            <a:pPr>
              <a:spcAft>
                <a:spcPts val="0"/>
              </a:spcAft>
            </a:pPr>
            <a:r>
              <a:rPr lang="en-US" altLang="ja-JP" sz="1100" dirty="0" err="1"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Organiser</a:t>
            </a:r>
            <a:r>
              <a:rPr lang="en-US" altLang="ja-JP" sz="1100"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Reed Exhibitions Japan Ltd.</a:t>
            </a:r>
            <a:endParaRPr lang="ja-JP" sz="1100"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5" name="Picture 2" descr="R:\DMS関西3展\2018年\13_海外\ロゴ\MONOK18英中\PNG\1C\MONOK18_LOG_英中_1C_19thMONOK16_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5088" y="4676775"/>
            <a:ext cx="4187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DMS関西3展\2018年\13_海外\ロゴ\MONOK18英中\PNG\1C\MONOK18_LOG_英中_1C_19thMONOK16_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488" y="4829175"/>
            <a:ext cx="4187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DMS関西3展\2018年\13_海外\ロゴ\MONOK18英中\PNG\1C\MONOK18_LOG_英中_1C_19thMONOK16_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77" y="170354"/>
            <a:ext cx="4187961" cy="5532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xjpadatp015\TempPhotos\2018DMSK会期中撮影\DMSK2018会期中撮影(A-正)\共有用\SUMI_MG_07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532" y="1856656"/>
            <a:ext cx="633670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98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74109" y="848544"/>
            <a:ext cx="6460848" cy="15121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ja-JP" altLang="en-US" b="1" dirty="0" smtClean="0">
                <a:solidFill>
                  <a:srgbClr val="000000"/>
                </a:solidFill>
                <a:latin typeface="+mj-lt"/>
                <a:ea typeface="Arial Unicode MS" panose="020B0604020202020204" pitchFamily="50" charset="-128"/>
                <a:cs typeface="Arial Unicode MS" panose="020B0604020202020204" pitchFamily="50" charset="-128"/>
              </a:rPr>
              <a:t>■ </a:t>
            </a:r>
            <a:r>
              <a:rPr lang="en-US" altLang="ja-JP" b="1" dirty="0" smtClean="0">
                <a:solidFill>
                  <a:srgbClr val="000000"/>
                </a:solidFill>
                <a:latin typeface="+mj-lt"/>
                <a:ea typeface="Arial Unicode MS" panose="020B0604020202020204" pitchFamily="50" charset="-128"/>
                <a:cs typeface="Arial Unicode MS" panose="020B0604020202020204" pitchFamily="50" charset="-128"/>
              </a:rPr>
              <a:t>Business meetings were seen everywhere throughout the halls</a:t>
            </a:r>
            <a:endParaRPr lang="en-US" altLang="zh-CN" b="1" dirty="0" smtClean="0">
              <a:solidFill>
                <a:srgbClr val="000000"/>
              </a:solidFill>
              <a:latin typeface="+mj-lt"/>
              <a:ea typeface="Arial Unicode MS" panose="020B0604020202020204" pitchFamily="50" charset="-128"/>
              <a:cs typeface="Arial Unicode MS" panose="020B0604020202020204" pitchFamily="50" charset="-128"/>
            </a:endParaRPr>
          </a:p>
          <a:p>
            <a:endParaRPr lang="en-US" altLang="ja-JP" sz="1400" dirty="0"/>
          </a:p>
          <a:p>
            <a:r>
              <a:rPr lang="en-US" altLang="ja-JP" sz="1500" dirty="0" smtClean="0">
                <a:latin typeface="+mj-lt"/>
              </a:rPr>
              <a:t>Since</a:t>
            </a:r>
            <a:r>
              <a:rPr lang="en-US" altLang="ja-JP" sz="1500" dirty="0" smtClean="0"/>
              <a:t> </a:t>
            </a:r>
            <a:r>
              <a:rPr lang="en-US" altLang="ja-JP" sz="1500" dirty="0"/>
              <a:t>this show is recognized as a must-attend show for manufacturing </a:t>
            </a:r>
            <a:r>
              <a:rPr lang="en-US" altLang="ja-JP" sz="1500" dirty="0" smtClean="0"/>
              <a:t>industry, most industry </a:t>
            </a:r>
            <a:r>
              <a:rPr lang="en-US" altLang="ja-JP" sz="1500" dirty="0" smtClean="0">
                <a:solidFill>
                  <a:schemeClr val="tx1"/>
                </a:solidFill>
              </a:rPr>
              <a:t>professionals not only from exhibitors, but also from visitors </a:t>
            </a:r>
            <a:r>
              <a:rPr lang="en-US" altLang="ja-JP" sz="1500" dirty="0" smtClean="0"/>
              <a:t>participated in 21</a:t>
            </a:r>
            <a:r>
              <a:rPr lang="en-US" altLang="ja-JP" sz="1500" baseline="30000" dirty="0" smtClean="0"/>
              <a:t>st</a:t>
            </a:r>
            <a:r>
              <a:rPr lang="en-US" altLang="ja-JP" sz="1500" dirty="0" smtClean="0"/>
              <a:t> Manufacturing World Osaka. Therefore, business meetings were seen everywhere in the show venue.</a:t>
            </a:r>
          </a:p>
        </p:txBody>
      </p:sp>
      <p:sp>
        <p:nvSpPr>
          <p:cNvPr id="30" name="テキスト ボックス 29"/>
          <p:cNvSpPr txBox="1"/>
          <p:nvPr/>
        </p:nvSpPr>
        <p:spPr>
          <a:xfrm>
            <a:off x="136504" y="6393160"/>
            <a:ext cx="6498453" cy="15281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ja-JP" altLang="en-US" b="1" dirty="0" smtClean="0">
                <a:solidFill>
                  <a:srgbClr val="000000"/>
                </a:solidFill>
                <a:latin typeface="+mj-lt"/>
                <a:ea typeface="Arial Unicode MS" panose="020B0604020202020204" pitchFamily="50" charset="-128"/>
                <a:cs typeface="Arial Unicode MS" panose="020B0604020202020204" pitchFamily="50" charset="-128"/>
              </a:rPr>
              <a:t>■ </a:t>
            </a:r>
            <a:r>
              <a:rPr lang="en-US" altLang="ja-JP" b="1" dirty="0" smtClean="0">
                <a:solidFill>
                  <a:srgbClr val="000000"/>
                </a:solidFill>
                <a:latin typeface="+mj-lt"/>
                <a:ea typeface="Arial Unicode MS" panose="020B0604020202020204" pitchFamily="50" charset="-128"/>
                <a:cs typeface="Arial Unicode MS" panose="020B0604020202020204" pitchFamily="50" charset="-128"/>
              </a:rPr>
              <a:t>World’s highest quality technologies, solutions and products were exhibited!</a:t>
            </a:r>
          </a:p>
          <a:p>
            <a:pPr>
              <a:spcAft>
                <a:spcPts val="0"/>
              </a:spcAft>
            </a:pPr>
            <a:endParaRPr lang="en-US" altLang="zh-CN" b="1" dirty="0" smtClean="0">
              <a:solidFill>
                <a:srgbClr val="000000"/>
              </a:solidFill>
              <a:latin typeface="+mj-lt"/>
              <a:ea typeface="Arial Unicode MS" panose="020B0604020202020204" pitchFamily="50" charset="-128"/>
              <a:cs typeface="Arial Unicode MS" panose="020B0604020202020204" pitchFamily="50" charset="-128"/>
            </a:endParaRPr>
          </a:p>
          <a:p>
            <a:r>
              <a:rPr lang="en-US" altLang="ja-JP" sz="1500" dirty="0" smtClean="0">
                <a:latin typeface="+mj-lt"/>
              </a:rPr>
              <a:t>Japanese </a:t>
            </a:r>
            <a:r>
              <a:rPr lang="en-US" altLang="ja-JP" sz="1500" dirty="0" smtClean="0"/>
              <a:t>manufacturers known as the most strict standard for the quality, exhibited their latest technologies, solutions and products. 21</a:t>
            </a:r>
            <a:r>
              <a:rPr lang="en-US" altLang="ja-JP" sz="1500" baseline="30000" dirty="0" smtClean="0"/>
              <a:t>st</a:t>
            </a:r>
            <a:r>
              <a:rPr lang="en-US" altLang="ja-JP" sz="1500" dirty="0" smtClean="0"/>
              <a:t> Manufacturing World Osaka was surely the place where  visitors could meet the world’s highest quality technologies.</a:t>
            </a:r>
          </a:p>
        </p:txBody>
      </p:sp>
      <p:sp>
        <p:nvSpPr>
          <p:cNvPr id="21" name="正方形/長方形 20"/>
          <p:cNvSpPr/>
          <p:nvPr/>
        </p:nvSpPr>
        <p:spPr>
          <a:xfrm flipV="1">
            <a:off x="197748" y="776536"/>
            <a:ext cx="6479153" cy="78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テキスト ボックス 15"/>
          <p:cNvSpPr txBox="1"/>
          <p:nvPr/>
        </p:nvSpPr>
        <p:spPr>
          <a:xfrm>
            <a:off x="4149080" y="77920"/>
            <a:ext cx="2592288" cy="738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Dates: October  3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[Wed]</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5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[Fri]</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2018</a:t>
            </a:r>
          </a:p>
          <a:p>
            <a:pPr>
              <a:spcAft>
                <a:spcPts val="0"/>
              </a:spcAft>
            </a:pP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Venue: INTEX Osaka , Japan</a:t>
            </a:r>
          </a:p>
          <a:p>
            <a:pPr>
              <a:spcAft>
                <a:spcPts val="0"/>
              </a:spcAft>
            </a:pPr>
            <a:r>
              <a:rPr lang="en-US" altLang="ja-JP" sz="1100" dirty="0" err="1"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Organiser</a:t>
            </a:r>
            <a:r>
              <a:rPr lang="en-US" altLang="ja-JP" sz="1100"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Reed Exhibitions Japan Ltd.</a:t>
            </a:r>
            <a:endParaRPr lang="ja-JP" sz="1100"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7170" name="Picture 2" descr="R:\DMS関西3展\2018年\13_海外\ロゴ\MONOK18英中\PNG\1C\MONOK18_LOG_英中_1C_19thMONOK16_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64" y="170354"/>
            <a:ext cx="4187961" cy="5532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xjpadatp015\TempPhotos\2018DMSK会期中撮影\DMSK2018会期中撮影(A-正)\★会期後ピックアップ\03_商談\座り\IGAIMG_51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20" y="2327754"/>
            <a:ext cx="2811743" cy="18744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exjpadatp015\TempPhotos\2018DMSK会期中撮影\DMSK2018会期中撮影(A-正)\★会期後ピックアップ\03_商談\座り\N2X_89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988" y="4344749"/>
            <a:ext cx="2813715" cy="1960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xjpadatp015\TempPhotos\2018DMSK会期中撮影\DMSK2018会期中撮影(A-正)\★会期後ピックアップ\03_商談\座り\NA_MG_46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2003" y="2327754"/>
            <a:ext cx="2929325" cy="18744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exjpadatp015\TempPhotos\2018DMSK会期中撮影\DMSK2018会期中撮影(A-正)\★会期後ピックアップ\03_商談\座り\NA_MG_694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2003" y="4342349"/>
            <a:ext cx="2929325" cy="1962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xjpadatp015\TempPhotos\2018DMSK会期中撮影\DMSK2018会期中撮影(A-正)\★会期後ピックアップ\03_商談\立ち\HDV_10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120" y="8167235"/>
            <a:ext cx="2421023" cy="153343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exjpadatp015\TempPhotos\2018DMSK会期中撮影\DMSK2018会期中撮影(A-正)\★会期後ピックアップ\03_商談\立ち\HDV_869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1221" y="8167235"/>
            <a:ext cx="2444839" cy="147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51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86673" y="999485"/>
            <a:ext cx="6654695" cy="29454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ja-JP" altLang="en-US" b="1" dirty="0" smtClean="0">
                <a:solidFill>
                  <a:srgbClr val="000000"/>
                </a:solidFill>
                <a:latin typeface="+mj-lt"/>
                <a:ea typeface="Arial Unicode MS" panose="020B0604020202020204" pitchFamily="50" charset="-128"/>
                <a:cs typeface="Arial Unicode MS" panose="020B0604020202020204" pitchFamily="50" charset="-128"/>
              </a:rPr>
              <a:t>■ </a:t>
            </a:r>
            <a:r>
              <a:rPr lang="en-US" altLang="ja-JP" b="1" dirty="0" smtClean="0">
                <a:solidFill>
                  <a:srgbClr val="000000"/>
                </a:solidFill>
                <a:latin typeface="+mj-lt"/>
                <a:ea typeface="Arial Unicode MS" panose="020B0604020202020204" pitchFamily="50" charset="-128"/>
                <a:cs typeface="Arial Unicode MS" panose="020B0604020202020204" pitchFamily="50" charset="-128"/>
              </a:rPr>
              <a:t>International business expands</a:t>
            </a:r>
            <a:endParaRPr lang="en-US" altLang="zh-CN" b="1" dirty="0" smtClean="0">
              <a:solidFill>
                <a:srgbClr val="000000"/>
              </a:solidFill>
              <a:latin typeface="+mj-lt"/>
              <a:ea typeface="Arial Unicode MS" panose="020B0604020202020204" pitchFamily="50" charset="-128"/>
              <a:cs typeface="Arial Unicode MS" panose="020B0604020202020204" pitchFamily="50" charset="-128"/>
            </a:endParaRPr>
          </a:p>
          <a:p>
            <a:endParaRPr lang="en-US" altLang="ja-JP" sz="1200" dirty="0">
              <a:latin typeface="+mj-lt"/>
            </a:endParaRPr>
          </a:p>
          <a:p>
            <a:r>
              <a:rPr lang="en-US" altLang="ja-JP" sz="1350" dirty="0">
                <a:latin typeface="+mj-lt"/>
              </a:rPr>
              <a:t>Various foreign associations, governmental bodies participated at the show in order to invest deeper into the </a:t>
            </a:r>
            <a:r>
              <a:rPr lang="en-US" altLang="ja-JP" sz="1350" dirty="0" smtClean="0">
                <a:latin typeface="+mj-lt"/>
              </a:rPr>
              <a:t>Japanese/Asian market </a:t>
            </a:r>
            <a:r>
              <a:rPr lang="en-US" altLang="ja-JP" sz="1350" dirty="0">
                <a:latin typeface="+mj-lt"/>
              </a:rPr>
              <a:t>and also held various </a:t>
            </a:r>
            <a:r>
              <a:rPr lang="en-US" altLang="ja-JP" sz="1350" dirty="0" smtClean="0">
                <a:latin typeface="+mj-lt"/>
              </a:rPr>
              <a:t>official </a:t>
            </a:r>
            <a:r>
              <a:rPr lang="en-US" altLang="ja-JP" sz="1350" dirty="0">
                <a:latin typeface="+mj-lt"/>
              </a:rPr>
              <a:t>meetings. </a:t>
            </a:r>
            <a:endParaRPr lang="en-US" altLang="ja-JP" sz="1350" dirty="0" smtClean="0">
              <a:latin typeface="+mj-lt"/>
            </a:endParaRPr>
          </a:p>
          <a:p>
            <a:endParaRPr lang="en-US" altLang="ja-JP" sz="1350" dirty="0">
              <a:latin typeface="+mj-lt"/>
            </a:endParaRPr>
          </a:p>
          <a:p>
            <a:r>
              <a:rPr lang="en-US" altLang="ja-JP" sz="1350" dirty="0">
                <a:latin typeface="+mj-lt"/>
              </a:rPr>
              <a:t>A number of countries held national pavilions to illustrate their devotion towards the Japanese market and gathered </a:t>
            </a:r>
            <a:r>
              <a:rPr lang="en-US" altLang="ja-JP" sz="1350" dirty="0" smtClean="0">
                <a:latin typeface="+mj-lt"/>
              </a:rPr>
              <a:t>exhibitors representing </a:t>
            </a:r>
            <a:r>
              <a:rPr lang="en-US" altLang="ja-JP" sz="1350" dirty="0">
                <a:latin typeface="+mj-lt"/>
              </a:rPr>
              <a:t>their country. This year </a:t>
            </a:r>
            <a:r>
              <a:rPr lang="en-US" altLang="ja-JP" sz="1350" b="1" i="1" dirty="0" smtClean="0">
                <a:latin typeface="+mj-lt"/>
              </a:rPr>
              <a:t>CHINA, TAIWAN, KOREA, THAILAND, </a:t>
            </a:r>
            <a:r>
              <a:rPr lang="en-US" altLang="ja-JP" sz="1350" dirty="0" smtClean="0">
                <a:latin typeface="+mj-lt"/>
              </a:rPr>
              <a:t>and </a:t>
            </a:r>
            <a:r>
              <a:rPr lang="en-US" altLang="ja-JP" sz="1350" b="1" i="1" dirty="0" smtClean="0">
                <a:latin typeface="+mj-lt"/>
              </a:rPr>
              <a:t>VIETNAM </a:t>
            </a:r>
            <a:r>
              <a:rPr lang="en-US" altLang="ja-JP" sz="1350" dirty="0" smtClean="0">
                <a:latin typeface="+mj-lt"/>
              </a:rPr>
              <a:t>had national pavilions</a:t>
            </a:r>
            <a:r>
              <a:rPr lang="en-US" altLang="ja-JP" sz="1350" dirty="0">
                <a:latin typeface="+mj-lt"/>
              </a:rPr>
              <a:t>. </a:t>
            </a:r>
            <a:endParaRPr lang="en-US" altLang="ja-JP" sz="1350" dirty="0" smtClean="0">
              <a:latin typeface="+mj-lt"/>
            </a:endParaRPr>
          </a:p>
          <a:p>
            <a:endParaRPr lang="en-US" altLang="ja-JP" sz="1200" dirty="0" smtClean="0">
              <a:latin typeface="+mj-lt"/>
            </a:endParaRPr>
          </a:p>
          <a:p>
            <a:r>
              <a:rPr lang="ja-JP" altLang="en-US" b="1" dirty="0">
                <a:solidFill>
                  <a:srgbClr val="000000"/>
                </a:solidFill>
                <a:latin typeface="+mj-lt"/>
                <a:ea typeface="Arial Unicode MS" panose="020B0604020202020204" pitchFamily="50" charset="-128"/>
                <a:cs typeface="Arial Unicode MS" panose="020B0604020202020204" pitchFamily="50" charset="-128"/>
              </a:rPr>
              <a:t>■ </a:t>
            </a:r>
            <a:r>
              <a:rPr lang="en-US" altLang="ja-JP" b="1" dirty="0" smtClean="0">
                <a:solidFill>
                  <a:srgbClr val="000000"/>
                </a:solidFill>
                <a:latin typeface="+mj-lt"/>
                <a:ea typeface="Arial Unicode MS" panose="020B0604020202020204" pitchFamily="50" charset="-128"/>
                <a:cs typeface="Arial Unicode MS" panose="020B0604020202020204" pitchFamily="50" charset="-128"/>
              </a:rPr>
              <a:t>The number of international exhibitors are 230 this year!</a:t>
            </a:r>
          </a:p>
          <a:p>
            <a:endParaRPr lang="en-US" altLang="ja-JP" sz="1200" dirty="0">
              <a:latin typeface="+mj-lt"/>
            </a:endParaRPr>
          </a:p>
          <a:p>
            <a:r>
              <a:rPr lang="en-US" altLang="ja-JP" sz="1350" dirty="0">
                <a:latin typeface="+mj-lt"/>
              </a:rPr>
              <a:t>Reaching the growing need for overseas transactions which will become increasingly </a:t>
            </a:r>
            <a:r>
              <a:rPr lang="en-US" altLang="ja-JP" sz="1350" dirty="0" smtClean="0">
                <a:latin typeface="+mj-lt"/>
              </a:rPr>
              <a:t>important, overall </a:t>
            </a:r>
            <a:r>
              <a:rPr lang="en-US" altLang="ja-JP" sz="1350" dirty="0">
                <a:latin typeface="+mj-lt"/>
              </a:rPr>
              <a:t>the international participation of both exhibitors and visitors for instance have been continually </a:t>
            </a:r>
            <a:r>
              <a:rPr lang="en-US" altLang="ja-JP" sz="1350" dirty="0" smtClean="0">
                <a:latin typeface="+mj-lt"/>
              </a:rPr>
              <a:t>expanding. </a:t>
            </a:r>
            <a:r>
              <a:rPr lang="en-US" altLang="ja-JP" sz="1350" dirty="0">
                <a:latin typeface="+mj-lt"/>
              </a:rPr>
              <a:t>This trend is expected to become even larger in the </a:t>
            </a:r>
            <a:r>
              <a:rPr lang="en-US" altLang="ja-JP" sz="1350" dirty="0" smtClean="0">
                <a:latin typeface="+mj-lt"/>
              </a:rPr>
              <a:t>future.</a:t>
            </a:r>
          </a:p>
        </p:txBody>
      </p:sp>
      <p:sp>
        <p:nvSpPr>
          <p:cNvPr id="30" name="テキスト ボックス 29"/>
          <p:cNvSpPr txBox="1"/>
          <p:nvPr/>
        </p:nvSpPr>
        <p:spPr>
          <a:xfrm>
            <a:off x="116632" y="4103550"/>
            <a:ext cx="6460848" cy="489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en-US" altLang="ja-JP" sz="1500" dirty="0" smtClean="0">
                <a:solidFill>
                  <a:srgbClr val="000000"/>
                </a:solidFill>
                <a:latin typeface="+mj-lt"/>
                <a:ea typeface="Arial Unicode MS" panose="020B0604020202020204" pitchFamily="50" charset="-128"/>
                <a:cs typeface="Arial Unicode MS" panose="020B0604020202020204" pitchFamily="50" charset="-128"/>
              </a:rPr>
              <a:t>&lt; Pictures of national pavilions from previous show (excerpt) &gt;</a:t>
            </a:r>
            <a:endParaRPr lang="en-US" altLang="ja-JP" sz="1500" dirty="0" smtClean="0">
              <a:latin typeface="+mj-lt"/>
            </a:endParaRPr>
          </a:p>
        </p:txBody>
      </p:sp>
      <p:sp>
        <p:nvSpPr>
          <p:cNvPr id="33" name="正方形/長方形 32"/>
          <p:cNvSpPr/>
          <p:nvPr/>
        </p:nvSpPr>
        <p:spPr>
          <a:xfrm flipV="1">
            <a:off x="197748" y="776536"/>
            <a:ext cx="6479153" cy="78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テキスト ボックス 20"/>
          <p:cNvSpPr txBox="1"/>
          <p:nvPr/>
        </p:nvSpPr>
        <p:spPr>
          <a:xfrm>
            <a:off x="4149080" y="77920"/>
            <a:ext cx="2592288" cy="738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Dates: October 3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[Wed]</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5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[Fri]</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2018</a:t>
            </a:r>
          </a:p>
          <a:p>
            <a:pPr>
              <a:spcAft>
                <a:spcPts val="0"/>
              </a:spcAft>
            </a:pP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Venue: INTEX Osaka , Japan</a:t>
            </a:r>
          </a:p>
          <a:p>
            <a:pPr>
              <a:spcAft>
                <a:spcPts val="0"/>
              </a:spcAft>
            </a:pPr>
            <a:r>
              <a:rPr lang="en-US" altLang="ja-JP" sz="1100" dirty="0" err="1"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Organiser</a:t>
            </a:r>
            <a:r>
              <a:rPr lang="en-US" altLang="ja-JP" sz="1100"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Reed Exhibitions Japan Ltd.</a:t>
            </a:r>
            <a:endParaRPr lang="ja-JP" sz="1100"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6146" name="Picture 2" descr="R:\DMS関西3展\2018年\13_海外\ロゴ\MONOK18英中\PNG\1C\MONOK18_LOG_英中_1C_19thMONOK16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54" y="170354"/>
            <a:ext cx="4187961" cy="5532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122773" y="4448944"/>
            <a:ext cx="3314551" cy="2286000"/>
            <a:chOff x="7101408" y="3584848"/>
            <a:chExt cx="3429000" cy="2286000"/>
          </a:xfrm>
        </p:grpSpPr>
        <p:pic>
          <p:nvPicPr>
            <p:cNvPr id="16" name="Picture 2" descr="\\rexjpadatp015\TempPhotos\2018DMSK会期中撮影\DMSK2018会期中撮影(A-正)\★会期後ピックアップ\03_商談\座り\NA_MG_4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1408" y="3584848"/>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9283948" y="5717690"/>
              <a:ext cx="1246460" cy="1440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100" dirty="0" smtClean="0"/>
                <a:t>CHINA</a:t>
              </a:r>
              <a:r>
                <a:rPr kumimoji="1" lang="ja-JP" altLang="en-US" sz="1100" dirty="0" smtClean="0"/>
                <a:t>　</a:t>
              </a:r>
              <a:r>
                <a:rPr kumimoji="1" lang="en-US" altLang="ja-JP" sz="1100" dirty="0" smtClean="0"/>
                <a:t>PAVILION</a:t>
              </a:r>
              <a:endParaRPr kumimoji="1" lang="ja-JP" altLang="en-US" sz="1100" dirty="0"/>
            </a:p>
          </p:txBody>
        </p:sp>
      </p:grpSp>
      <p:grpSp>
        <p:nvGrpSpPr>
          <p:cNvPr id="7" name="グループ化 6"/>
          <p:cNvGrpSpPr/>
          <p:nvPr/>
        </p:nvGrpSpPr>
        <p:grpSpPr>
          <a:xfrm>
            <a:off x="122773" y="6734944"/>
            <a:ext cx="3314551" cy="2286000"/>
            <a:chOff x="7140434" y="7257256"/>
            <a:chExt cx="3429000" cy="2286000"/>
          </a:xfrm>
        </p:grpSpPr>
        <p:pic>
          <p:nvPicPr>
            <p:cNvPr id="24" name="Picture 5" descr="\\rexjpadatp015\TempPhotos\2018DMSK会期中撮影\DMSK2018会期中撮影(A-正)\一の谷\1003一の谷②商談・通路\N2X_4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0434" y="7257256"/>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8905264" y="9381675"/>
              <a:ext cx="1656184" cy="1440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100" dirty="0" smtClean="0"/>
                <a:t>THAILAND</a:t>
              </a:r>
              <a:r>
                <a:rPr kumimoji="1" lang="ja-JP" altLang="en-US" sz="1100" dirty="0" smtClean="0"/>
                <a:t>　</a:t>
              </a:r>
              <a:r>
                <a:rPr kumimoji="1" lang="en-US" altLang="ja-JP" sz="1100" dirty="0" smtClean="0"/>
                <a:t>PAVILION</a:t>
              </a:r>
              <a:endParaRPr kumimoji="1" lang="ja-JP" altLang="en-US" sz="1100" dirty="0"/>
            </a:p>
          </p:txBody>
        </p:sp>
      </p:grpSp>
      <p:grpSp>
        <p:nvGrpSpPr>
          <p:cNvPr id="5" name="グループ化 4"/>
          <p:cNvGrpSpPr/>
          <p:nvPr/>
        </p:nvGrpSpPr>
        <p:grpSpPr>
          <a:xfrm>
            <a:off x="3413001" y="6698925"/>
            <a:ext cx="3328367" cy="2322020"/>
            <a:chOff x="10567820" y="4460726"/>
            <a:chExt cx="3537059" cy="2358039"/>
          </a:xfrm>
        </p:grpSpPr>
        <p:pic>
          <p:nvPicPr>
            <p:cNvPr id="2051" name="Picture 3" descr="\\rexjpadatp015\TempPhotos\2018DMSK会期中撮影\DMSK2018会期中撮影(A-正)\一の谷\1004一の谷③受付・商談・通路・ブース全景\N2X_52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7820" y="4460726"/>
              <a:ext cx="3537059" cy="2358039"/>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p:cNvSpPr/>
            <p:nvPr/>
          </p:nvSpPr>
          <p:spPr>
            <a:xfrm>
              <a:off x="12646181" y="6655258"/>
              <a:ext cx="1458697" cy="1440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100" dirty="0" smtClean="0"/>
                <a:t>KOREA</a:t>
              </a:r>
              <a:r>
                <a:rPr kumimoji="1" lang="ja-JP" altLang="en-US" sz="1100" dirty="0" smtClean="0"/>
                <a:t>　</a:t>
              </a:r>
              <a:r>
                <a:rPr kumimoji="1" lang="en-US" altLang="ja-JP" sz="1100" dirty="0" smtClean="0"/>
                <a:t>PAVILION</a:t>
              </a:r>
              <a:endParaRPr kumimoji="1" lang="ja-JP" altLang="en-US" sz="1100" dirty="0"/>
            </a:p>
          </p:txBody>
        </p:sp>
      </p:grpSp>
      <p:grpSp>
        <p:nvGrpSpPr>
          <p:cNvPr id="6" name="グループ化 5"/>
          <p:cNvGrpSpPr/>
          <p:nvPr/>
        </p:nvGrpSpPr>
        <p:grpSpPr>
          <a:xfrm>
            <a:off x="3421458" y="4448944"/>
            <a:ext cx="3319909" cy="2286000"/>
            <a:chOff x="-7012160" y="2667000"/>
            <a:chExt cx="3429000" cy="2286000"/>
          </a:xfrm>
        </p:grpSpPr>
        <p:pic>
          <p:nvPicPr>
            <p:cNvPr id="2053" name="Picture 5" descr="\\rexjpadatp015\TempPhotos\2018DMSK会期中撮影\DMSK2018会期中撮影(A-正)\一の谷\1004一の谷③受付・商談・通路・ブース全景\N2X_54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2160" y="2667000"/>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5052578" y="4806722"/>
              <a:ext cx="1458697" cy="1440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100" dirty="0" smtClean="0"/>
                <a:t>TAIWAN</a:t>
              </a:r>
              <a:r>
                <a:rPr kumimoji="1" lang="ja-JP" altLang="en-US" sz="1100" dirty="0" smtClean="0"/>
                <a:t>　</a:t>
              </a:r>
              <a:r>
                <a:rPr kumimoji="1" lang="en-US" altLang="ja-JP" sz="1100" dirty="0" smtClean="0"/>
                <a:t>PAVILION</a:t>
              </a:r>
              <a:endParaRPr kumimoji="1" lang="ja-JP" altLang="en-US" sz="1100" dirty="0"/>
            </a:p>
          </p:txBody>
        </p:sp>
      </p:grpSp>
    </p:spTree>
    <p:extLst>
      <p:ext uri="{BB962C8B-B14F-4D97-AF65-F5344CB8AC3E}">
        <p14:creationId xmlns:p14="http://schemas.microsoft.com/office/powerpoint/2010/main" val="287562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rexjpadatp015\TempPhotos\2018DMSK会期中撮影\DMSK2018会期中撮影(B-正)\萩原\1003萩原②T-S1_2氏\HDU_90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123" y="2668297"/>
            <a:ext cx="6077261"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88639" y="855470"/>
            <a:ext cx="6556231" cy="17212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ja-JP" altLang="en-US" sz="1600" b="1" dirty="0" smtClean="0">
                <a:solidFill>
                  <a:schemeClr val="tx1"/>
                </a:solidFill>
                <a:latin typeface="+mj-lt"/>
                <a:ea typeface="Arial Unicode MS" panose="020B0604020202020204" pitchFamily="50" charset="-128"/>
                <a:cs typeface="Arial Unicode MS" panose="020B0604020202020204" pitchFamily="50" charset="-128"/>
              </a:rPr>
              <a:t>■ </a:t>
            </a:r>
            <a:r>
              <a:rPr lang="en-US" altLang="ja-JP" sz="1600" b="1" dirty="0" smtClean="0">
                <a:solidFill>
                  <a:schemeClr val="tx1"/>
                </a:solidFill>
                <a:latin typeface="+mj-lt"/>
                <a:ea typeface="Arial Unicode MS" panose="020B0604020202020204" pitchFamily="50" charset="-128"/>
                <a:cs typeface="Arial Unicode MS" panose="020B0604020202020204" pitchFamily="50" charset="-128"/>
              </a:rPr>
              <a:t>Technical conference attracted huge number of attendees</a:t>
            </a:r>
            <a:endParaRPr lang="en-US" altLang="zh-CN" sz="1600" b="1" dirty="0" smtClean="0">
              <a:solidFill>
                <a:schemeClr val="tx1"/>
              </a:solidFill>
              <a:latin typeface="+mj-lt"/>
              <a:ea typeface="Arial Unicode MS" panose="020B0604020202020204" pitchFamily="50" charset="-128"/>
              <a:cs typeface="Arial Unicode MS" panose="020B0604020202020204" pitchFamily="50" charset="-128"/>
            </a:endParaRPr>
          </a:p>
          <a:p>
            <a:endParaRPr lang="en-US" altLang="ja-JP" sz="1200" dirty="0">
              <a:solidFill>
                <a:schemeClr val="tx1"/>
              </a:solidFill>
              <a:latin typeface="+mj-lt"/>
            </a:endParaRPr>
          </a:p>
          <a:p>
            <a:r>
              <a:rPr lang="en-US" altLang="ja-JP" sz="1250" dirty="0" smtClean="0">
                <a:solidFill>
                  <a:schemeClr val="tx1"/>
                </a:solidFill>
                <a:latin typeface="+mj-lt"/>
              </a:rPr>
              <a:t>23 conferences/seminars were held together with the trade show. </a:t>
            </a:r>
            <a:r>
              <a:rPr lang="en-US" altLang="ja-JP" sz="1250" dirty="0">
                <a:solidFill>
                  <a:schemeClr val="tx1"/>
                </a:solidFill>
                <a:latin typeface="+mj-lt"/>
              </a:rPr>
              <a:t> </a:t>
            </a:r>
            <a:r>
              <a:rPr lang="en-US" altLang="ja-JP" sz="1250" dirty="0" smtClean="0">
                <a:latin typeface="+mj-lt"/>
              </a:rPr>
              <a:t>Top </a:t>
            </a:r>
            <a:r>
              <a:rPr lang="en-US" altLang="ja-JP" sz="1250" dirty="0">
                <a:latin typeface="+mj-lt"/>
              </a:rPr>
              <a:t>industry leaders from global leading manufacturers such </a:t>
            </a:r>
            <a:r>
              <a:rPr lang="en-US" altLang="ja-JP" sz="1250" dirty="0">
                <a:solidFill>
                  <a:schemeClr val="tx1"/>
                </a:solidFill>
                <a:latin typeface="+mj-lt"/>
              </a:rPr>
              <a:t>as </a:t>
            </a:r>
            <a:r>
              <a:rPr lang="en-US" altLang="ja-JP" sz="1250" u="sng" dirty="0" smtClean="0">
                <a:solidFill>
                  <a:schemeClr val="tx1"/>
                </a:solidFill>
                <a:latin typeface="+mj-lt"/>
              </a:rPr>
              <a:t>HONDA MOTOR, KUBOTA, OLYMPUS, RICOH, NISSAN MOTOR, MAZDA MOTOR, </a:t>
            </a:r>
            <a:r>
              <a:rPr lang="en-US" altLang="ja-JP" sz="1250" dirty="0">
                <a:solidFill>
                  <a:schemeClr val="tx1"/>
                </a:solidFill>
                <a:latin typeface="+mj-lt"/>
              </a:rPr>
              <a:t>etc. </a:t>
            </a:r>
            <a:r>
              <a:rPr lang="en-US" altLang="ja-JP" sz="1250" dirty="0" smtClean="0">
                <a:solidFill>
                  <a:schemeClr val="tx1"/>
                </a:solidFill>
                <a:latin typeface="+mj-lt"/>
              </a:rPr>
              <a:t>revealed </a:t>
            </a:r>
            <a:r>
              <a:rPr lang="en-US" altLang="ja-JP" sz="1250" dirty="0">
                <a:solidFill>
                  <a:schemeClr val="tx1"/>
                </a:solidFill>
                <a:latin typeface="+mj-lt"/>
              </a:rPr>
              <a:t>their latest topics for manufacturing innovation, </a:t>
            </a:r>
            <a:r>
              <a:rPr lang="en-US" altLang="ja-JP" sz="1250" dirty="0" err="1">
                <a:solidFill>
                  <a:schemeClr val="tx1"/>
                </a:solidFill>
                <a:latin typeface="+mj-lt"/>
              </a:rPr>
              <a:t>IoT</a:t>
            </a:r>
            <a:r>
              <a:rPr lang="en-US" altLang="ja-JP" sz="1250" dirty="0">
                <a:solidFill>
                  <a:schemeClr val="tx1"/>
                </a:solidFill>
                <a:latin typeface="+mj-lt"/>
              </a:rPr>
              <a:t> technology, smart factory, IT strategy for manufacturing industry etc. </a:t>
            </a:r>
            <a:endParaRPr lang="en-US" altLang="ja-JP" sz="1250" dirty="0" smtClean="0">
              <a:solidFill>
                <a:schemeClr val="tx1"/>
              </a:solidFill>
              <a:latin typeface="+mj-lt"/>
            </a:endParaRPr>
          </a:p>
          <a:p>
            <a:endParaRPr lang="en-US" altLang="ja-JP" sz="1250" dirty="0">
              <a:latin typeface="+mj-lt"/>
            </a:endParaRPr>
          </a:p>
          <a:p>
            <a:r>
              <a:rPr lang="en-US" altLang="ja-JP" sz="1250" dirty="0">
                <a:latin typeface="+mj-lt"/>
              </a:rPr>
              <a:t>8,644</a:t>
            </a:r>
            <a:r>
              <a:rPr lang="en-US" altLang="ja-JP" sz="1250" dirty="0" smtClean="0">
                <a:latin typeface="+mj-lt"/>
              </a:rPr>
              <a:t> attendees joined the seminar. (This figure is not double counted with trade show visitors.)</a:t>
            </a:r>
            <a:endParaRPr lang="en-US" altLang="ja-JP" sz="1250" dirty="0" smtClean="0">
              <a:solidFill>
                <a:schemeClr val="tx1"/>
              </a:solidFill>
              <a:latin typeface="+mj-lt"/>
            </a:endParaRPr>
          </a:p>
        </p:txBody>
      </p:sp>
      <p:sp>
        <p:nvSpPr>
          <p:cNvPr id="22" name="正方形/長方形 21"/>
          <p:cNvSpPr/>
          <p:nvPr/>
        </p:nvSpPr>
        <p:spPr>
          <a:xfrm flipV="1">
            <a:off x="197748" y="776536"/>
            <a:ext cx="6479153" cy="78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テキスト ボックス 19"/>
          <p:cNvSpPr txBox="1"/>
          <p:nvPr/>
        </p:nvSpPr>
        <p:spPr>
          <a:xfrm>
            <a:off x="4149080" y="77920"/>
            <a:ext cx="2592288" cy="738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Dates: October  3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[Wed]</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5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[Fri]</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2018</a:t>
            </a:r>
          </a:p>
          <a:p>
            <a:pPr>
              <a:spcAft>
                <a:spcPts val="0"/>
              </a:spcAft>
            </a:pP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Venue: INTEX Osaka , Japan</a:t>
            </a:r>
          </a:p>
          <a:p>
            <a:pPr>
              <a:spcAft>
                <a:spcPts val="0"/>
              </a:spcAft>
            </a:pPr>
            <a:r>
              <a:rPr lang="en-US" altLang="ja-JP" sz="1100" dirty="0" err="1"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Organiser</a:t>
            </a:r>
            <a:r>
              <a:rPr lang="en-US" altLang="ja-JP" sz="1100"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Reed Exhibitions Japan Ltd.</a:t>
            </a:r>
            <a:endParaRPr lang="ja-JP" sz="1100"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 name="正方形/長方形 12"/>
          <p:cNvSpPr/>
          <p:nvPr/>
        </p:nvSpPr>
        <p:spPr>
          <a:xfrm>
            <a:off x="4301072" y="7069382"/>
            <a:ext cx="2204312" cy="14401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100" dirty="0" smtClean="0"/>
              <a:t>Scenes from </a:t>
            </a:r>
            <a:r>
              <a:rPr lang="en-US" altLang="ja-JP" sz="1100" dirty="0" smtClean="0"/>
              <a:t>2018 </a:t>
            </a:r>
            <a:r>
              <a:rPr lang="en-US" altLang="ja-JP" sz="1100" dirty="0" smtClean="0"/>
              <a:t>keynote session</a:t>
            </a:r>
            <a:endParaRPr kumimoji="1" lang="ja-JP" altLang="en-US" sz="1100" dirty="0"/>
          </a:p>
        </p:txBody>
      </p:sp>
      <p:pic>
        <p:nvPicPr>
          <p:cNvPr id="5122" name="Picture 2" descr="R:\DMS関西3展\2018年\13_海外\ロゴ\MONOK18英中\PNG\1C\MONOK18_LOG_英中_1C_19thMONOK16_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72" y="170354"/>
            <a:ext cx="4187961" cy="55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6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2b.regn.net\rxjpa\UserData$\kimm004\デスクトップ\1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83" y="3245199"/>
            <a:ext cx="5422943" cy="357162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88640" y="855469"/>
            <a:ext cx="6460848" cy="2009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ja-JP" altLang="en-US" b="1" dirty="0" smtClean="0">
                <a:solidFill>
                  <a:srgbClr val="000000"/>
                </a:solidFill>
                <a:latin typeface="+mj-lt"/>
                <a:ea typeface="Arial Unicode MS" panose="020B0604020202020204" pitchFamily="50" charset="-128"/>
                <a:cs typeface="Arial Unicode MS" panose="020B0604020202020204" pitchFamily="50" charset="-128"/>
              </a:rPr>
              <a:t>■ </a:t>
            </a:r>
            <a:r>
              <a:rPr lang="en-US" altLang="ja-JP" b="1" dirty="0" smtClean="0">
                <a:solidFill>
                  <a:srgbClr val="000000"/>
                </a:solidFill>
                <a:latin typeface="+mj-lt"/>
                <a:ea typeface="Arial Unicode MS" panose="020B0604020202020204" pitchFamily="50" charset="-128"/>
                <a:cs typeface="Arial Unicode MS" panose="020B0604020202020204" pitchFamily="50" charset="-128"/>
              </a:rPr>
              <a:t>Exhibit b</a:t>
            </a:r>
            <a:r>
              <a:rPr lang="en-US" altLang="ja-JP" b="1" dirty="0" smtClean="0">
                <a:latin typeface="+mj-lt"/>
                <a:ea typeface="Arial Unicode MS" panose="020B0604020202020204" pitchFamily="50" charset="-128"/>
                <a:cs typeface="Arial Unicode MS" panose="020B0604020202020204" pitchFamily="50" charset="-128"/>
              </a:rPr>
              <a:t>ooths are selling </a:t>
            </a:r>
            <a:r>
              <a:rPr lang="en-US" altLang="ja-JP" b="1" dirty="0">
                <a:latin typeface="+mj-lt"/>
                <a:ea typeface="Arial Unicode MS" panose="020B0604020202020204" pitchFamily="50" charset="-128"/>
                <a:cs typeface="Arial Unicode MS" panose="020B0604020202020204" pitchFamily="50" charset="-128"/>
              </a:rPr>
              <a:t>out fast! </a:t>
            </a:r>
          </a:p>
          <a:p>
            <a:pPr>
              <a:spcAft>
                <a:spcPts val="0"/>
              </a:spcAft>
            </a:pPr>
            <a:endParaRPr lang="en-US" altLang="ja-JP" sz="1200" dirty="0">
              <a:latin typeface="+mj-lt"/>
            </a:endParaRPr>
          </a:p>
          <a:p>
            <a:r>
              <a:rPr lang="en-US" altLang="ja-JP" sz="1300" dirty="0" smtClean="0">
                <a:latin typeface="+mj-lt"/>
              </a:rPr>
              <a:t>According to the huge success of the show such as a </a:t>
            </a:r>
            <a:r>
              <a:rPr lang="en-US" altLang="ja-JP" sz="1300" dirty="0">
                <a:latin typeface="+mj-lt"/>
              </a:rPr>
              <a:t>growing profile of exhibits, </a:t>
            </a:r>
            <a:r>
              <a:rPr lang="en-US" altLang="ja-JP" sz="1300" dirty="0" smtClean="0">
                <a:latin typeface="+mj-lt"/>
              </a:rPr>
              <a:t>world class conference </a:t>
            </a:r>
            <a:r>
              <a:rPr lang="en-US" altLang="ja-JP" sz="1300" dirty="0">
                <a:latin typeface="+mj-lt"/>
              </a:rPr>
              <a:t>and expanding international mix of both exhibitors and visitors, the show concluded with a positive note with majority of the booth space sold-out already for coming editions. Exhibitors are </a:t>
            </a:r>
            <a:r>
              <a:rPr lang="en-US" altLang="ja-JP" sz="1300" dirty="0" smtClean="0">
                <a:latin typeface="+mj-lt"/>
              </a:rPr>
              <a:t>urged </a:t>
            </a:r>
            <a:r>
              <a:rPr lang="en-US" altLang="ja-JP" sz="1300" dirty="0">
                <a:latin typeface="+mj-lt"/>
              </a:rPr>
              <a:t>to contact Show Management </a:t>
            </a:r>
            <a:r>
              <a:rPr lang="en-US" altLang="ja-JP" sz="1300" dirty="0" smtClean="0">
                <a:solidFill>
                  <a:schemeClr val="tx1"/>
                </a:solidFill>
                <a:latin typeface="+mj-lt"/>
                <a:hlinkClick r:id="rId3"/>
              </a:rPr>
              <a:t>mfg-osaka@reedexpo.co.jp</a:t>
            </a:r>
            <a:r>
              <a:rPr lang="en-US" altLang="ja-JP" sz="1300" dirty="0" smtClean="0">
                <a:latin typeface="+mj-lt"/>
              </a:rPr>
              <a:t> to </a:t>
            </a:r>
            <a:r>
              <a:rPr lang="en-US" altLang="ja-JP" sz="1300" dirty="0">
                <a:latin typeface="+mj-lt"/>
              </a:rPr>
              <a:t>discuss available booth space. Below is a photograph of the floor plan shot at the </a:t>
            </a:r>
            <a:r>
              <a:rPr lang="en-US" altLang="ja-JP" sz="1300" dirty="0" smtClean="0">
                <a:latin typeface="+mj-lt"/>
              </a:rPr>
              <a:t>exhibit space reservation </a:t>
            </a:r>
            <a:r>
              <a:rPr lang="en-US" altLang="ja-JP" sz="1300" dirty="0">
                <a:latin typeface="+mj-lt"/>
              </a:rPr>
              <a:t>counter on the final day of the show. The red squares </a:t>
            </a:r>
            <a:r>
              <a:rPr lang="en-US" altLang="ja-JP" sz="1300" dirty="0" smtClean="0">
                <a:latin typeface="+mj-lt"/>
              </a:rPr>
              <a:t>represent </a:t>
            </a:r>
            <a:r>
              <a:rPr lang="en-US" altLang="ja-JP" sz="1300" dirty="0">
                <a:latin typeface="+mj-lt"/>
              </a:rPr>
              <a:t>the booth space that has been already reserved. </a:t>
            </a:r>
            <a:endParaRPr lang="en-US" altLang="ja-JP" sz="1300" dirty="0" smtClean="0">
              <a:latin typeface="+mj-lt"/>
            </a:endParaRPr>
          </a:p>
          <a:p>
            <a:endParaRPr lang="en-US" altLang="ja-JP" sz="1200" dirty="0" smtClean="0">
              <a:latin typeface="+mj-lt"/>
            </a:endParaRPr>
          </a:p>
        </p:txBody>
      </p:sp>
      <p:sp>
        <p:nvSpPr>
          <p:cNvPr id="11" name="テキスト ボックス 10"/>
          <p:cNvSpPr txBox="1"/>
          <p:nvPr/>
        </p:nvSpPr>
        <p:spPr>
          <a:xfrm>
            <a:off x="188640" y="6816824"/>
            <a:ext cx="6460848" cy="4404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r>
              <a:rPr lang="en-US" altLang="ja-JP" sz="1400" dirty="0" smtClean="0"/>
              <a:t>&lt;</a:t>
            </a:r>
            <a:r>
              <a:rPr lang="en-US" altLang="ja-JP" sz="1400" b="1" dirty="0"/>
              <a:t>A </a:t>
            </a:r>
            <a:r>
              <a:rPr lang="en-US" altLang="ja-JP" sz="1400" b="1" dirty="0" smtClean="0"/>
              <a:t>scene of exhibit space reservation counter at the </a:t>
            </a:r>
            <a:r>
              <a:rPr lang="en-US" altLang="ja-JP" sz="1400" b="1" dirty="0" smtClean="0"/>
              <a:t>show</a:t>
            </a:r>
            <a:r>
              <a:rPr lang="en-US" altLang="ja-JP" sz="1400" dirty="0" smtClean="0"/>
              <a:t>&gt;</a:t>
            </a:r>
          </a:p>
        </p:txBody>
      </p:sp>
      <p:sp>
        <p:nvSpPr>
          <p:cNvPr id="13" name="テキスト ボックス 12"/>
          <p:cNvSpPr txBox="1"/>
          <p:nvPr/>
        </p:nvSpPr>
        <p:spPr>
          <a:xfrm>
            <a:off x="188640" y="2784376"/>
            <a:ext cx="6460848" cy="4404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r>
              <a:rPr lang="en-US" altLang="ja-JP" sz="1400" dirty="0" smtClean="0"/>
              <a:t>&lt;</a:t>
            </a:r>
            <a:r>
              <a:rPr lang="en-US" altLang="ja-JP" sz="1400" b="1" dirty="0" smtClean="0"/>
              <a:t>Condition of exhibit space reservation from 5pm of the final day at the </a:t>
            </a:r>
            <a:r>
              <a:rPr lang="en-US" altLang="ja-JP" sz="1400" b="1" dirty="0" smtClean="0"/>
              <a:t>show</a:t>
            </a:r>
            <a:r>
              <a:rPr lang="en-US" altLang="ja-JP" sz="1400" dirty="0" smtClean="0"/>
              <a:t>&gt;</a:t>
            </a:r>
          </a:p>
        </p:txBody>
      </p:sp>
      <p:cxnSp>
        <p:nvCxnSpPr>
          <p:cNvPr id="16" name="直線矢印コネクタ 15"/>
          <p:cNvCxnSpPr/>
          <p:nvPr/>
        </p:nvCxnSpPr>
        <p:spPr>
          <a:xfrm flipV="1">
            <a:off x="5229200" y="6019157"/>
            <a:ext cx="0" cy="1166091"/>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flipV="1">
            <a:off x="197748" y="776536"/>
            <a:ext cx="6479153" cy="78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テキスト ボックス 14"/>
          <p:cNvSpPr txBox="1"/>
          <p:nvPr/>
        </p:nvSpPr>
        <p:spPr>
          <a:xfrm>
            <a:off x="4149080" y="77920"/>
            <a:ext cx="2592288" cy="738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Dates: October 3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[Wed]</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5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[Fri]</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2018</a:t>
            </a:r>
          </a:p>
          <a:p>
            <a:pPr>
              <a:spcAft>
                <a:spcPts val="0"/>
              </a:spcAft>
            </a:pP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Venue: INTEX Osaka , Japan</a:t>
            </a:r>
          </a:p>
          <a:p>
            <a:pPr>
              <a:spcAft>
                <a:spcPts val="0"/>
              </a:spcAft>
            </a:pPr>
            <a:r>
              <a:rPr lang="en-US" altLang="ja-JP" sz="1100" dirty="0" err="1"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Organiser</a:t>
            </a:r>
            <a:r>
              <a:rPr lang="en-US" altLang="ja-JP" sz="1100"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Reed Exhibitions Japan Ltd.</a:t>
            </a:r>
            <a:endParaRPr lang="ja-JP" sz="1100"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4098" name="Picture 2" descr="R:\DMS関西3展\2018年\13_海外\ロゴ\MONOK18英中\PNG\1C\MONOK18_LOG_英中_1C_19thMONOK16_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32" y="157863"/>
            <a:ext cx="4187961" cy="5532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exjpadatp015\TempPhotos\2018DMSK会期中撮影\DMSK2018会期中撮影(A-正)\住奥\セールスカウンター\_MG_62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878" y="7257256"/>
            <a:ext cx="416832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72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491" y="1064568"/>
            <a:ext cx="6804000" cy="48245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mbria" panose="02040503050406030204" pitchFamily="18" charset="0"/>
            </a:endParaRPr>
          </a:p>
        </p:txBody>
      </p:sp>
      <p:sp>
        <p:nvSpPr>
          <p:cNvPr id="3" name="テキスト ボックス 2"/>
          <p:cNvSpPr txBox="1"/>
          <p:nvPr/>
        </p:nvSpPr>
        <p:spPr>
          <a:xfrm>
            <a:off x="56486" y="1257623"/>
            <a:ext cx="6768027" cy="584775"/>
          </a:xfrm>
          <a:prstGeom prst="rect">
            <a:avLst/>
          </a:prstGeom>
          <a:solidFill>
            <a:schemeClr val="bg1">
              <a:lumMod val="95000"/>
            </a:schemeClr>
          </a:solidFill>
        </p:spPr>
        <p:txBody>
          <a:bodyPr wrap="square" rtlCol="0">
            <a:spAutoFit/>
          </a:bodyPr>
          <a:lstStyle/>
          <a:p>
            <a:pPr algn="ctr"/>
            <a:r>
              <a:rPr lang="en-US" altLang="ja-JP" sz="1600" b="1" spc="60" dirty="0">
                <a:latin typeface="Cambria" panose="02040503050406030204" pitchFamily="18" charset="0"/>
                <a:cs typeface="Arial" panose="020B0604020202020204" pitchFamily="34" charset="0"/>
              </a:rPr>
              <a:t>“Manufacturing World” is </a:t>
            </a:r>
            <a:r>
              <a:rPr lang="en-US" altLang="ja-JP" sz="1600" b="1" spc="60" dirty="0" smtClean="0">
                <a:latin typeface="Cambria" panose="02040503050406030204" pitchFamily="18" charset="0"/>
                <a:cs typeface="Arial" panose="020B0604020202020204" pitchFamily="34" charset="0"/>
              </a:rPr>
              <a:t>world’s </a:t>
            </a:r>
            <a:r>
              <a:rPr lang="en-US" altLang="ja-JP" sz="1600" b="1" spc="60" dirty="0">
                <a:latin typeface="Cambria" panose="02040503050406030204" pitchFamily="18" charset="0"/>
                <a:cs typeface="Arial" panose="020B0604020202020204" pitchFamily="34" charset="0"/>
              </a:rPr>
              <a:t>leading manufacturing industry </a:t>
            </a:r>
            <a:r>
              <a:rPr lang="en-US" altLang="ja-JP" sz="1600" b="1" spc="60" dirty="0" smtClean="0">
                <a:latin typeface="Cambria" panose="02040503050406030204" pitchFamily="18" charset="0"/>
                <a:cs typeface="Arial" panose="020B0604020202020204" pitchFamily="34" charset="0"/>
              </a:rPr>
              <a:t>show held </a:t>
            </a:r>
            <a:r>
              <a:rPr lang="en-US" altLang="ja-JP" sz="1600" b="1" spc="60" dirty="0" smtClean="0">
                <a:latin typeface="Cambria" panose="02040503050406030204" pitchFamily="18" charset="0"/>
                <a:cs typeface="Arial" panose="020B0604020202020204" pitchFamily="34" charset="0"/>
              </a:rPr>
              <a:t>3 </a:t>
            </a:r>
            <a:r>
              <a:rPr lang="en-US" altLang="ja-JP" sz="1600" b="1" spc="60" dirty="0">
                <a:latin typeface="Cambria" panose="02040503050406030204" pitchFamily="18" charset="0"/>
                <a:cs typeface="Arial" panose="020B0604020202020204" pitchFamily="34" charset="0"/>
              </a:rPr>
              <a:t>times a year in Tokyo, Osaka and Nagoya.</a:t>
            </a:r>
          </a:p>
        </p:txBody>
      </p:sp>
      <p:sp>
        <p:nvSpPr>
          <p:cNvPr id="4" name="テキスト ボックス 3"/>
          <p:cNvSpPr txBox="1"/>
          <p:nvPr/>
        </p:nvSpPr>
        <p:spPr>
          <a:xfrm>
            <a:off x="271092" y="5076330"/>
            <a:ext cx="4698820" cy="646331"/>
          </a:xfrm>
          <a:prstGeom prst="rect">
            <a:avLst/>
          </a:prstGeom>
          <a:noFill/>
        </p:spPr>
        <p:txBody>
          <a:bodyPr wrap="square" rtlCol="0">
            <a:spAutoFit/>
          </a:bodyPr>
          <a:lstStyle/>
          <a:p>
            <a:pPr algn="ctr"/>
            <a:r>
              <a:rPr lang="en-US" altLang="ja-JP" dirty="0" smtClean="0">
                <a:latin typeface="Cambria" panose="02040503050406030204" pitchFamily="18" charset="0"/>
              </a:rPr>
              <a:t>Dates: October 2 </a:t>
            </a:r>
            <a:r>
              <a:rPr lang="en-US" altLang="ja-JP" sz="1200" dirty="0" smtClean="0">
                <a:latin typeface="Cambria" panose="02040503050406030204" pitchFamily="18" charset="0"/>
              </a:rPr>
              <a:t>(Wed</a:t>
            </a:r>
            <a:r>
              <a:rPr lang="en-US" altLang="ja-JP" sz="1200" dirty="0">
                <a:latin typeface="Cambria" panose="02040503050406030204" pitchFamily="18" charset="0"/>
              </a:rPr>
              <a:t>)</a:t>
            </a:r>
            <a:r>
              <a:rPr lang="en-US" altLang="ja-JP" dirty="0">
                <a:latin typeface="Cambria" panose="02040503050406030204" pitchFamily="18" charset="0"/>
              </a:rPr>
              <a:t> </a:t>
            </a:r>
            <a:r>
              <a:rPr lang="en-US" altLang="ja-JP" dirty="0" smtClean="0">
                <a:latin typeface="Cambria" panose="02040503050406030204" pitchFamily="18" charset="0"/>
              </a:rPr>
              <a:t>– 4 </a:t>
            </a:r>
            <a:r>
              <a:rPr lang="en-US" altLang="ja-JP" sz="1200" dirty="0" smtClean="0">
                <a:latin typeface="Cambria" panose="02040503050406030204" pitchFamily="18" charset="0"/>
              </a:rPr>
              <a:t>(Fri</a:t>
            </a:r>
            <a:r>
              <a:rPr lang="en-US" altLang="ja-JP" sz="1200" dirty="0">
                <a:latin typeface="Cambria" panose="02040503050406030204" pitchFamily="18" charset="0"/>
              </a:rPr>
              <a:t>)</a:t>
            </a:r>
            <a:r>
              <a:rPr lang="en-US" altLang="ja-JP" dirty="0">
                <a:latin typeface="Cambria" panose="02040503050406030204" pitchFamily="18" charset="0"/>
              </a:rPr>
              <a:t>, </a:t>
            </a:r>
            <a:r>
              <a:rPr lang="en-US" altLang="ja-JP" dirty="0" smtClean="0">
                <a:latin typeface="Cambria" panose="02040503050406030204" pitchFamily="18" charset="0"/>
              </a:rPr>
              <a:t>2019</a:t>
            </a:r>
          </a:p>
          <a:p>
            <a:pPr algn="ctr"/>
            <a:r>
              <a:rPr lang="en-US" altLang="ja-JP" dirty="0" smtClean="0">
                <a:latin typeface="Cambria" panose="02040503050406030204" pitchFamily="18" charset="0"/>
              </a:rPr>
              <a:t>Venue: INTEX Osaka, Japan</a:t>
            </a:r>
            <a:endParaRPr kumimoji="1" lang="ja-JP" altLang="en-US" dirty="0">
              <a:latin typeface="Cambria" panose="02040503050406030204" pitchFamily="18" charset="0"/>
            </a:endParaRPr>
          </a:p>
        </p:txBody>
      </p:sp>
      <p:sp>
        <p:nvSpPr>
          <p:cNvPr id="5" name="角丸四角形 4"/>
          <p:cNvSpPr/>
          <p:nvPr/>
        </p:nvSpPr>
        <p:spPr>
          <a:xfrm>
            <a:off x="5301360" y="4679496"/>
            <a:ext cx="1368000" cy="720000"/>
          </a:xfrm>
          <a:prstGeom prst="roundRect">
            <a:avLst/>
          </a:prstGeom>
          <a:solidFill>
            <a:schemeClr val="accent3">
              <a:lumMod val="7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2000" b="1" dirty="0" smtClean="0">
                <a:latin typeface="Cambria" panose="02040503050406030204" pitchFamily="18" charset="0"/>
              </a:rPr>
              <a:t>Official </a:t>
            </a:r>
          </a:p>
          <a:p>
            <a:pPr algn="ctr"/>
            <a:r>
              <a:rPr lang="en-US" altLang="ja-JP" sz="2000" b="1" dirty="0" smtClean="0">
                <a:latin typeface="Cambria" panose="02040503050406030204" pitchFamily="18" charset="0"/>
              </a:rPr>
              <a:t>Website</a:t>
            </a:r>
            <a:endParaRPr kumimoji="1" lang="ja-JP" altLang="en-US" sz="2000" b="1" dirty="0">
              <a:latin typeface="Cambria" panose="02040503050406030204" pitchFamily="18" charset="0"/>
            </a:endParaRPr>
          </a:p>
        </p:txBody>
      </p:sp>
      <p:sp>
        <p:nvSpPr>
          <p:cNvPr id="6" name="テキスト ボックス 5"/>
          <p:cNvSpPr txBox="1"/>
          <p:nvPr/>
        </p:nvSpPr>
        <p:spPr>
          <a:xfrm>
            <a:off x="0" y="3728864"/>
            <a:ext cx="5173705" cy="646331"/>
          </a:xfrm>
          <a:prstGeom prst="rect">
            <a:avLst/>
          </a:prstGeom>
          <a:noFill/>
        </p:spPr>
        <p:txBody>
          <a:bodyPr wrap="square" rtlCol="0">
            <a:spAutoFit/>
          </a:bodyPr>
          <a:lstStyle/>
          <a:p>
            <a:pPr algn="ctr"/>
            <a:r>
              <a:rPr lang="en-US" altLang="ja-JP" dirty="0">
                <a:latin typeface="Cambria" panose="02040503050406030204" pitchFamily="18" charset="0"/>
              </a:rPr>
              <a:t>Dates: April </a:t>
            </a:r>
            <a:r>
              <a:rPr lang="en-US" altLang="ja-JP" dirty="0" smtClean="0">
                <a:latin typeface="Cambria" panose="02040503050406030204" pitchFamily="18" charset="0"/>
              </a:rPr>
              <a:t>17 </a:t>
            </a:r>
            <a:r>
              <a:rPr lang="en-US" altLang="ja-JP" sz="1200" dirty="0" smtClean="0">
                <a:latin typeface="Cambria" panose="02040503050406030204" pitchFamily="18" charset="0"/>
              </a:rPr>
              <a:t>(</a:t>
            </a:r>
            <a:r>
              <a:rPr lang="en-US" altLang="ja-JP" sz="1200" dirty="0">
                <a:latin typeface="Cambria" panose="02040503050406030204" pitchFamily="18" charset="0"/>
              </a:rPr>
              <a:t>Wed)</a:t>
            </a:r>
            <a:r>
              <a:rPr lang="en-US" altLang="ja-JP" dirty="0">
                <a:latin typeface="Cambria" panose="02040503050406030204" pitchFamily="18" charset="0"/>
              </a:rPr>
              <a:t> </a:t>
            </a:r>
            <a:r>
              <a:rPr lang="en-US" altLang="ja-JP" dirty="0" smtClean="0">
                <a:latin typeface="Cambria" panose="02040503050406030204" pitchFamily="18" charset="0"/>
              </a:rPr>
              <a:t>– 19 </a:t>
            </a:r>
            <a:r>
              <a:rPr lang="en-US" altLang="ja-JP" sz="1200" dirty="0" smtClean="0">
                <a:latin typeface="Cambria" panose="02040503050406030204" pitchFamily="18" charset="0"/>
              </a:rPr>
              <a:t>(</a:t>
            </a:r>
            <a:r>
              <a:rPr lang="en-US" altLang="ja-JP" sz="1200" dirty="0">
                <a:latin typeface="Cambria" panose="02040503050406030204" pitchFamily="18" charset="0"/>
              </a:rPr>
              <a:t>Fri)</a:t>
            </a:r>
            <a:r>
              <a:rPr lang="en-US" altLang="ja-JP" dirty="0">
                <a:latin typeface="Cambria" panose="02040503050406030204" pitchFamily="18" charset="0"/>
              </a:rPr>
              <a:t>, </a:t>
            </a:r>
            <a:r>
              <a:rPr lang="en-US" altLang="ja-JP" dirty="0" smtClean="0">
                <a:latin typeface="Cambria" panose="02040503050406030204" pitchFamily="18" charset="0"/>
              </a:rPr>
              <a:t>2019 </a:t>
            </a:r>
          </a:p>
          <a:p>
            <a:pPr algn="ctr"/>
            <a:r>
              <a:rPr lang="en-US" altLang="ja-JP" dirty="0">
                <a:latin typeface="Cambria" panose="02040503050406030204" pitchFamily="18" charset="0"/>
              </a:rPr>
              <a:t>Venue: </a:t>
            </a:r>
            <a:r>
              <a:rPr lang="en-US" altLang="ja-JP" dirty="0" err="1">
                <a:latin typeface="Cambria" panose="02040503050406030204" pitchFamily="18" charset="0"/>
              </a:rPr>
              <a:t>Portmesse</a:t>
            </a:r>
            <a:r>
              <a:rPr lang="en-US" altLang="ja-JP" dirty="0">
                <a:latin typeface="Cambria" panose="02040503050406030204" pitchFamily="18" charset="0"/>
              </a:rPr>
              <a:t> </a:t>
            </a:r>
            <a:r>
              <a:rPr lang="en-US" altLang="ja-JP" dirty="0" smtClean="0">
                <a:latin typeface="Cambria" panose="02040503050406030204" pitchFamily="18" charset="0"/>
              </a:rPr>
              <a:t>Nagoya, </a:t>
            </a:r>
            <a:r>
              <a:rPr lang="en-US" altLang="ja-JP" dirty="0">
                <a:latin typeface="Cambria" panose="02040503050406030204" pitchFamily="18" charset="0"/>
              </a:rPr>
              <a:t>Japan</a:t>
            </a:r>
            <a:endParaRPr kumimoji="1" lang="ja-JP" altLang="en-US" dirty="0">
              <a:latin typeface="Cambria" panose="02040503050406030204" pitchFamily="18" charset="0"/>
            </a:endParaRPr>
          </a:p>
        </p:txBody>
      </p:sp>
      <p:sp>
        <p:nvSpPr>
          <p:cNvPr id="7" name="角丸四角形 6"/>
          <p:cNvSpPr/>
          <p:nvPr/>
        </p:nvSpPr>
        <p:spPr>
          <a:xfrm>
            <a:off x="5301208" y="3233462"/>
            <a:ext cx="1368000" cy="720000"/>
          </a:xfrm>
          <a:prstGeom prst="roundRect">
            <a:avLst/>
          </a:prstGeom>
          <a:solidFill>
            <a:schemeClr val="accent2"/>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sz="2000" b="1" dirty="0" smtClean="0">
                <a:latin typeface="Cambria" panose="02040503050406030204" pitchFamily="18" charset="0"/>
              </a:rPr>
              <a:t>Official </a:t>
            </a:r>
          </a:p>
          <a:p>
            <a:pPr algn="ctr"/>
            <a:r>
              <a:rPr lang="en-US" altLang="ja-JP" sz="2000" b="1" dirty="0" smtClean="0">
                <a:latin typeface="Cambria" panose="02040503050406030204" pitchFamily="18" charset="0"/>
              </a:rPr>
              <a:t>Website</a:t>
            </a:r>
            <a:endParaRPr kumimoji="1" lang="ja-JP" altLang="en-US" sz="2000" b="1" dirty="0">
              <a:latin typeface="Cambria" panose="02040503050406030204" pitchFamily="18" charset="0"/>
            </a:endParaRPr>
          </a:p>
        </p:txBody>
      </p:sp>
      <p:sp>
        <p:nvSpPr>
          <p:cNvPr id="8" name="角丸四角形 7"/>
          <p:cNvSpPr/>
          <p:nvPr/>
        </p:nvSpPr>
        <p:spPr>
          <a:xfrm>
            <a:off x="5248504" y="2032227"/>
            <a:ext cx="1368000" cy="72000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smtClean="0">
                <a:solidFill>
                  <a:srgbClr val="FFFF00"/>
                </a:solidFill>
                <a:latin typeface="Cambria" panose="02040503050406030204" pitchFamily="18" charset="0"/>
              </a:rPr>
              <a:t>Official </a:t>
            </a:r>
          </a:p>
          <a:p>
            <a:pPr algn="ctr"/>
            <a:r>
              <a:rPr lang="en-US" altLang="ja-JP" sz="2000" b="1" dirty="0" smtClean="0">
                <a:solidFill>
                  <a:srgbClr val="FFFF00"/>
                </a:solidFill>
                <a:latin typeface="Cambria" panose="02040503050406030204" pitchFamily="18" charset="0"/>
              </a:rPr>
              <a:t>Website</a:t>
            </a:r>
            <a:endParaRPr kumimoji="1" lang="ja-JP" altLang="en-US" sz="2000" b="1" dirty="0">
              <a:solidFill>
                <a:srgbClr val="FFFF00"/>
              </a:solidFill>
              <a:latin typeface="Cambria" panose="02040503050406030204" pitchFamily="18" charset="0"/>
            </a:endParaRPr>
          </a:p>
        </p:txBody>
      </p:sp>
      <p:sp>
        <p:nvSpPr>
          <p:cNvPr id="9" name="テキスト ボックス 8"/>
          <p:cNvSpPr txBox="1"/>
          <p:nvPr/>
        </p:nvSpPr>
        <p:spPr>
          <a:xfrm>
            <a:off x="481484" y="2452275"/>
            <a:ext cx="4448138" cy="646331"/>
          </a:xfrm>
          <a:prstGeom prst="rect">
            <a:avLst/>
          </a:prstGeom>
          <a:noFill/>
        </p:spPr>
        <p:txBody>
          <a:bodyPr wrap="square" rtlCol="0">
            <a:spAutoFit/>
          </a:bodyPr>
          <a:lstStyle/>
          <a:p>
            <a:pPr algn="ctr"/>
            <a:r>
              <a:rPr lang="en-US" altLang="ja-JP" dirty="0">
                <a:latin typeface="Cambria" panose="02040503050406030204" pitchFamily="18" charset="0"/>
              </a:rPr>
              <a:t>Dates: </a:t>
            </a:r>
            <a:r>
              <a:rPr lang="en-US" altLang="ja-JP" dirty="0" smtClean="0">
                <a:latin typeface="Cambria" panose="02040503050406030204" pitchFamily="18" charset="0"/>
              </a:rPr>
              <a:t>February 6 </a:t>
            </a:r>
            <a:r>
              <a:rPr lang="en-US" altLang="ja-JP" sz="1200" dirty="0" smtClean="0">
                <a:latin typeface="Cambria" panose="02040503050406030204" pitchFamily="18" charset="0"/>
              </a:rPr>
              <a:t>(Wed</a:t>
            </a:r>
            <a:r>
              <a:rPr lang="en-US" altLang="ja-JP" sz="1200" dirty="0">
                <a:latin typeface="Cambria" panose="02040503050406030204" pitchFamily="18" charset="0"/>
              </a:rPr>
              <a:t>)</a:t>
            </a:r>
            <a:r>
              <a:rPr lang="en-US" altLang="ja-JP" dirty="0">
                <a:latin typeface="Cambria" panose="02040503050406030204" pitchFamily="18" charset="0"/>
              </a:rPr>
              <a:t> </a:t>
            </a:r>
            <a:r>
              <a:rPr lang="en-US" altLang="ja-JP" dirty="0" smtClean="0">
                <a:latin typeface="Cambria" panose="02040503050406030204" pitchFamily="18" charset="0"/>
              </a:rPr>
              <a:t>– 8 </a:t>
            </a:r>
            <a:r>
              <a:rPr lang="en-US" altLang="ja-JP" sz="1200" dirty="0" smtClean="0">
                <a:latin typeface="Cambria" panose="02040503050406030204" pitchFamily="18" charset="0"/>
              </a:rPr>
              <a:t>(Fri</a:t>
            </a:r>
            <a:r>
              <a:rPr lang="en-US" altLang="ja-JP" sz="1200" dirty="0">
                <a:latin typeface="Cambria" panose="02040503050406030204" pitchFamily="18" charset="0"/>
              </a:rPr>
              <a:t>)</a:t>
            </a:r>
            <a:r>
              <a:rPr lang="en-US" altLang="ja-JP" dirty="0">
                <a:latin typeface="Cambria" panose="02040503050406030204" pitchFamily="18" charset="0"/>
              </a:rPr>
              <a:t>, </a:t>
            </a:r>
            <a:r>
              <a:rPr lang="en-US" altLang="ja-JP" dirty="0" smtClean="0">
                <a:latin typeface="Cambria" panose="02040503050406030204" pitchFamily="18" charset="0"/>
              </a:rPr>
              <a:t>2019 </a:t>
            </a:r>
            <a:endParaRPr lang="en-US" altLang="ja-JP" dirty="0">
              <a:latin typeface="Cambria" panose="02040503050406030204" pitchFamily="18" charset="0"/>
            </a:endParaRPr>
          </a:p>
          <a:p>
            <a:pPr algn="ctr"/>
            <a:r>
              <a:rPr lang="en-US" altLang="ja-JP" dirty="0">
                <a:latin typeface="Cambria" panose="02040503050406030204" pitchFamily="18" charset="0"/>
              </a:rPr>
              <a:t>Venue: </a:t>
            </a:r>
            <a:r>
              <a:rPr lang="en-US" altLang="ja-JP" dirty="0" smtClean="0">
                <a:latin typeface="Cambria" panose="02040503050406030204" pitchFamily="18" charset="0"/>
              </a:rPr>
              <a:t>Tokyo Big</a:t>
            </a:r>
            <a:r>
              <a:rPr lang="ja-JP" altLang="en-US" dirty="0">
                <a:latin typeface="Cambria" panose="02040503050406030204" pitchFamily="18" charset="0"/>
              </a:rPr>
              <a:t> </a:t>
            </a:r>
            <a:r>
              <a:rPr lang="en-US" altLang="ja-JP" dirty="0" smtClean="0">
                <a:latin typeface="Cambria" panose="02040503050406030204" pitchFamily="18" charset="0"/>
              </a:rPr>
              <a:t>Sight, Japan</a:t>
            </a:r>
            <a:endParaRPr lang="en-US" altLang="ja-JP" dirty="0">
              <a:latin typeface="Cambria" panose="02040503050406030204" pitchFamily="18" charset="0"/>
            </a:endParaRPr>
          </a:p>
        </p:txBody>
      </p:sp>
      <p:sp>
        <p:nvSpPr>
          <p:cNvPr id="16" name="正方形/長方形 15"/>
          <p:cNvSpPr/>
          <p:nvPr/>
        </p:nvSpPr>
        <p:spPr>
          <a:xfrm flipV="1">
            <a:off x="197748" y="776536"/>
            <a:ext cx="6479153" cy="78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テキスト ボックス 18"/>
          <p:cNvSpPr txBox="1"/>
          <p:nvPr/>
        </p:nvSpPr>
        <p:spPr>
          <a:xfrm>
            <a:off x="4149080" y="77920"/>
            <a:ext cx="2592288" cy="738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Dates: October 3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[Wed]</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5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[Fri]</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2018</a:t>
            </a:r>
          </a:p>
          <a:p>
            <a:pPr>
              <a:spcAft>
                <a:spcPts val="0"/>
              </a:spcAft>
            </a:pP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Venue: INTEX Osaka , Japan</a:t>
            </a:r>
          </a:p>
          <a:p>
            <a:pPr>
              <a:spcAft>
                <a:spcPts val="0"/>
              </a:spcAft>
            </a:pPr>
            <a:r>
              <a:rPr lang="en-US" altLang="ja-JP" sz="1100" dirty="0" err="1"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Organiser</a:t>
            </a:r>
            <a:r>
              <a:rPr lang="en-US" altLang="ja-JP" sz="1100"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Reed Exhibitions Japan Ltd.</a:t>
            </a:r>
            <a:endParaRPr lang="ja-JP" sz="1100"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3074" name="Picture 2" descr="R:\DMS関西3展\2018年\13_海外\ロゴ\MONOK18英中\PNG\1C\MONOK18_LOG_英中_1C_19thMONOK16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33" y="170354"/>
            <a:ext cx="4187961" cy="553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ものづくり名古屋\2019年\08_海外\ロゴ\PNG\4C\4C_MONON19_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3" y="3224808"/>
            <a:ext cx="5176263" cy="4629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DMS関西3展\2018年\13_海外\2019 関西英文ロゴ\1C\MONOK18_LOG_EC_1C_MONOK19_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79" y="4675782"/>
            <a:ext cx="5085901" cy="42123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DMS4展\2019年\08_海外\6.ロゴ\PNG\4C\MONOT19_LOG_E_4C_0523版_MONOT_E_西暦.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603" y="2032227"/>
            <a:ext cx="5085901" cy="41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2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48"/>
          <p:cNvSpPr txBox="1"/>
          <p:nvPr/>
        </p:nvSpPr>
        <p:spPr>
          <a:xfrm>
            <a:off x="301524" y="1496616"/>
            <a:ext cx="6395070" cy="74168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altLang="ja-JP" sz="4400" b="1" kern="100" dirty="0" smtClean="0">
                <a:effectLst/>
                <a:ea typeface="HGP創英角ｺﾞｼｯｸUB"/>
                <a:cs typeface="Times New Roman"/>
              </a:rPr>
              <a:t>Contact:</a:t>
            </a:r>
          </a:p>
          <a:p>
            <a:pPr algn="ctr">
              <a:spcAft>
                <a:spcPts val="0"/>
              </a:spcAft>
            </a:pPr>
            <a:endParaRPr lang="en-US" altLang="ja-JP" sz="4400" b="1" kern="100" dirty="0" smtClean="0">
              <a:effectLst/>
              <a:ea typeface="HGP創英角ｺﾞｼｯｸUB"/>
              <a:cs typeface="Times New Roman"/>
            </a:endParaRPr>
          </a:p>
          <a:p>
            <a:pPr algn="ctr"/>
            <a:r>
              <a:rPr lang="en-US" altLang="ja-JP" sz="2800" b="1" kern="100" dirty="0" err="1" smtClean="0">
                <a:effectLst/>
                <a:ea typeface="HGP創英角ｺﾞｼｯｸUB"/>
                <a:cs typeface="Times New Roman"/>
              </a:rPr>
              <a:t>Organiser</a:t>
            </a:r>
            <a:r>
              <a:rPr lang="en-US" altLang="ja-JP" sz="2800" b="1" kern="100" dirty="0" smtClean="0">
                <a:effectLst/>
                <a:ea typeface="HGP創英角ｺﾞｼｯｸUB"/>
                <a:cs typeface="Times New Roman"/>
              </a:rPr>
              <a:t>: Reed Exhibitions Japan </a:t>
            </a:r>
            <a:r>
              <a:rPr lang="en-US" altLang="ja-JP" sz="2800" b="1" kern="100" dirty="0">
                <a:ea typeface="HGP創英角ｺﾞｼｯｸUB"/>
                <a:cs typeface="Times New Roman"/>
              </a:rPr>
              <a:t>Ltd. Manufacturing World Show Management</a:t>
            </a:r>
          </a:p>
          <a:p>
            <a:pPr algn="ctr">
              <a:spcAft>
                <a:spcPts val="0"/>
              </a:spcAft>
            </a:pPr>
            <a:endParaRPr lang="en-US" altLang="ja-JP" sz="2800" b="1" kern="100" dirty="0" smtClean="0">
              <a:effectLst/>
              <a:ea typeface="HGP創英角ｺﾞｼｯｸUB"/>
              <a:cs typeface="Times New Roman"/>
            </a:endParaRPr>
          </a:p>
          <a:p>
            <a:pPr algn="ctr">
              <a:spcAft>
                <a:spcPts val="0"/>
              </a:spcAft>
            </a:pPr>
            <a:r>
              <a:rPr lang="en-US" altLang="ja-JP" sz="2400" kern="100" dirty="0" smtClean="0">
                <a:ea typeface="HGP創英角ｺﾞｼｯｸUB"/>
                <a:cs typeface="Times New Roman"/>
              </a:rPr>
              <a:t>Erika Suzuki (Ms.)</a:t>
            </a:r>
            <a:endParaRPr lang="en-US" sz="3600" kern="100" dirty="0" smtClean="0">
              <a:effectLst/>
              <a:ea typeface="ＭＳ 明朝"/>
              <a:cs typeface="Times New Roman"/>
            </a:endParaRPr>
          </a:p>
          <a:p>
            <a:pPr algn="ctr">
              <a:spcAft>
                <a:spcPts val="0"/>
              </a:spcAft>
            </a:pPr>
            <a:endParaRPr lang="en-US" sz="2400" kern="100" dirty="0" smtClean="0">
              <a:effectLst/>
              <a:ea typeface="ＭＳ 明朝"/>
              <a:cs typeface="Times New Roman"/>
            </a:endParaRPr>
          </a:p>
          <a:p>
            <a:pPr algn="ctr">
              <a:spcAft>
                <a:spcPts val="0"/>
              </a:spcAft>
            </a:pPr>
            <a:r>
              <a:rPr lang="en-US" sz="2400" kern="100" dirty="0" smtClean="0">
                <a:effectLst/>
                <a:ea typeface="ＭＳ 明朝"/>
                <a:cs typeface="Times New Roman"/>
              </a:rPr>
              <a:t>TEL</a:t>
            </a:r>
            <a:r>
              <a:rPr lang="ja-JP" sz="2400" kern="100" dirty="0" smtClean="0">
                <a:effectLst/>
                <a:ea typeface="HGP創英角ｺﾞｼｯｸUB"/>
                <a:cs typeface="Times New Roman"/>
              </a:rPr>
              <a:t>：</a:t>
            </a:r>
            <a:r>
              <a:rPr lang="en-US" altLang="ja-JP" sz="2400" kern="100" dirty="0" smtClean="0">
                <a:effectLst/>
                <a:ea typeface="HGP創英角ｺﾞｼｯｸUB"/>
                <a:cs typeface="Times New Roman"/>
              </a:rPr>
              <a:t>+81-(</a:t>
            </a:r>
            <a:r>
              <a:rPr lang="en-US" sz="2400" kern="100" dirty="0" smtClean="0">
                <a:effectLst/>
                <a:ea typeface="HGP創英角ｺﾞｼｯｸUB"/>
                <a:cs typeface="Times New Roman"/>
              </a:rPr>
              <a:t>0)3-3349-8506</a:t>
            </a:r>
          </a:p>
          <a:p>
            <a:pPr algn="ctr">
              <a:spcAft>
                <a:spcPts val="0"/>
              </a:spcAft>
            </a:pPr>
            <a:r>
              <a:rPr lang="en-US" sz="2400" kern="100" dirty="0" smtClean="0">
                <a:effectLst/>
                <a:ea typeface="HGP創英角ｺﾞｼｯｸUB"/>
                <a:cs typeface="Times New Roman"/>
              </a:rPr>
              <a:t>FAX</a:t>
            </a:r>
            <a:r>
              <a:rPr lang="ja-JP" sz="2400" kern="100" dirty="0" smtClean="0">
                <a:effectLst/>
                <a:ea typeface="HGP創英角ｺﾞｼｯｸUB"/>
                <a:cs typeface="Times New Roman"/>
              </a:rPr>
              <a:t>：</a:t>
            </a:r>
            <a:r>
              <a:rPr lang="en-US" altLang="ja-JP" sz="2400" kern="100" dirty="0" smtClean="0">
                <a:effectLst/>
                <a:ea typeface="HGP創英角ｺﾞｼｯｸUB"/>
                <a:cs typeface="Times New Roman"/>
              </a:rPr>
              <a:t>+81-(</a:t>
            </a:r>
            <a:r>
              <a:rPr lang="en-US" sz="2400" kern="100" dirty="0" smtClean="0">
                <a:effectLst/>
                <a:ea typeface="HGP創英角ｺﾞｼｯｸUB"/>
                <a:cs typeface="Times New Roman"/>
              </a:rPr>
              <a:t>0)3-3349-8500</a:t>
            </a:r>
          </a:p>
          <a:p>
            <a:pPr algn="ctr">
              <a:spcAft>
                <a:spcPts val="0"/>
              </a:spcAft>
            </a:pPr>
            <a:r>
              <a:rPr lang="en-US" sz="2400" kern="100" dirty="0" smtClean="0">
                <a:effectLst/>
                <a:ea typeface="HGP創英角ｺﾞｼｯｸUB"/>
                <a:cs typeface="Times New Roman"/>
              </a:rPr>
              <a:t>Email</a:t>
            </a:r>
            <a:r>
              <a:rPr lang="ja-JP" sz="2400" kern="100" dirty="0" smtClean="0">
                <a:effectLst/>
                <a:ea typeface="HGP創英角ｺﾞｼｯｸUB"/>
                <a:cs typeface="Times New Roman"/>
              </a:rPr>
              <a:t>：</a:t>
            </a:r>
            <a:r>
              <a:rPr lang="en-US" altLang="ja-JP" sz="2400" dirty="0" smtClean="0">
                <a:hlinkClick r:id="rId2"/>
              </a:rPr>
              <a:t>mfg-osaka@reedexpo.co.jp</a:t>
            </a:r>
            <a:endParaRPr lang="en-US" altLang="ja-JP" sz="2400" kern="100" dirty="0">
              <a:ea typeface="HGP創英角ｺﾞｼｯｸUB"/>
              <a:cs typeface="Times New Roman"/>
            </a:endParaRPr>
          </a:p>
          <a:p>
            <a:pPr algn="ctr">
              <a:spcAft>
                <a:spcPts val="0"/>
              </a:spcAft>
            </a:pPr>
            <a:r>
              <a:rPr lang="en-US" altLang="ja-JP" sz="2400" kern="100" dirty="0" smtClean="0">
                <a:effectLst/>
                <a:ea typeface="HGP創英角ｺﾞｼｯｸUB"/>
                <a:cs typeface="Times New Roman"/>
              </a:rPr>
              <a:t>18F Shinjuku-Nomura Bldg., 1-26-2 </a:t>
            </a:r>
            <a:r>
              <a:rPr lang="en-US" altLang="ja-JP" sz="2400" kern="100" dirty="0" err="1" smtClean="0">
                <a:effectLst/>
                <a:ea typeface="HGP創英角ｺﾞｼｯｸUB"/>
                <a:cs typeface="Times New Roman"/>
              </a:rPr>
              <a:t>Nishishinjuku</a:t>
            </a:r>
            <a:r>
              <a:rPr lang="en-US" altLang="ja-JP" sz="2400" kern="100" dirty="0" smtClean="0">
                <a:effectLst/>
                <a:ea typeface="HGP創英角ｺﾞｼｯｸUB"/>
                <a:cs typeface="Times New Roman"/>
              </a:rPr>
              <a:t>,</a:t>
            </a:r>
          </a:p>
          <a:p>
            <a:pPr algn="ctr">
              <a:spcAft>
                <a:spcPts val="0"/>
              </a:spcAft>
            </a:pPr>
            <a:r>
              <a:rPr lang="en-US" altLang="ja-JP" sz="2400" kern="100" dirty="0" smtClean="0">
                <a:ea typeface="HGP創英角ｺﾞｼｯｸUB"/>
                <a:cs typeface="Times New Roman"/>
              </a:rPr>
              <a:t>Shinjuku-</a:t>
            </a:r>
            <a:r>
              <a:rPr lang="en-US" altLang="ja-JP" sz="2400" kern="100" dirty="0" err="1" smtClean="0">
                <a:ea typeface="HGP創英角ｺﾞｼｯｸUB"/>
                <a:cs typeface="Times New Roman"/>
              </a:rPr>
              <a:t>ku</a:t>
            </a:r>
            <a:r>
              <a:rPr lang="en-US" altLang="ja-JP" sz="2400" kern="100" dirty="0" smtClean="0">
                <a:ea typeface="HGP創英角ｺﾞｼｯｸUB"/>
                <a:cs typeface="Times New Roman"/>
              </a:rPr>
              <a:t>, Tokyo 163-0570, Japan</a:t>
            </a:r>
            <a:endParaRPr lang="ja-JP" sz="2400" kern="100" dirty="0">
              <a:effectLst/>
              <a:ea typeface="ＭＳ 明朝"/>
              <a:cs typeface="Times New Roman"/>
            </a:endParaRPr>
          </a:p>
        </p:txBody>
      </p:sp>
      <p:sp>
        <p:nvSpPr>
          <p:cNvPr id="16" name="正方形/長方形 15"/>
          <p:cNvSpPr/>
          <p:nvPr/>
        </p:nvSpPr>
        <p:spPr>
          <a:xfrm flipV="1">
            <a:off x="197748" y="776536"/>
            <a:ext cx="6479153" cy="78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テキスト ボックス 8"/>
          <p:cNvSpPr txBox="1"/>
          <p:nvPr/>
        </p:nvSpPr>
        <p:spPr>
          <a:xfrm>
            <a:off x="4149080" y="77920"/>
            <a:ext cx="2592288" cy="738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spcAft>
                <a:spcPts val="0"/>
              </a:spcAft>
            </a:pP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Dates: October 3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[Wed]</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5 </a:t>
            </a:r>
            <a:r>
              <a:rPr lang="en-US" altLang="zh-CN"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[Fri]</a:t>
            </a:r>
            <a:r>
              <a:rPr lang="en-US" altLang="zh-CN"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2018</a:t>
            </a:r>
          </a:p>
          <a:p>
            <a:pPr>
              <a:spcAft>
                <a:spcPts val="0"/>
              </a:spcAft>
            </a:pP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Venue: INTEX Osaka , Japan</a:t>
            </a:r>
          </a:p>
          <a:p>
            <a:pPr>
              <a:spcAft>
                <a:spcPts val="0"/>
              </a:spcAft>
            </a:pPr>
            <a:r>
              <a:rPr lang="en-US" altLang="ja-JP" sz="1100" dirty="0" err="1"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Organiser</a:t>
            </a:r>
            <a:r>
              <a:rPr lang="en-US" altLang="ja-JP" sz="1100"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Reed Exhibitions Japan Ltd.</a:t>
            </a:r>
            <a:endParaRPr lang="ja-JP" sz="1100"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2050" name="Picture 2" descr="R:\DMS関西3展\2018年\13_海外\ロゴ\MONOK18英中\PNG\1C\MONOK18_LOG_英中_1C_19thMONOK16_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31" y="170354"/>
            <a:ext cx="4187961" cy="55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6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4219</TotalTime>
  <Words>865</Words>
  <Application>Microsoft Office PowerPoint</Application>
  <PresentationFormat>A4 210 x 297 mm</PresentationFormat>
  <Paragraphs>83</Paragraphs>
  <Slides>7</Slides>
  <Notes>2</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Reed Exhibitions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Miyazaki, Asami (RX)</dc:creator>
  <cp:lastModifiedBy>Suzuki, Erika (RX)</cp:lastModifiedBy>
  <cp:revision>237</cp:revision>
  <cp:lastPrinted>2017-07-03T02:53:14Z</cp:lastPrinted>
  <dcterms:created xsi:type="dcterms:W3CDTF">2013-09-25T02:38:28Z</dcterms:created>
  <dcterms:modified xsi:type="dcterms:W3CDTF">2018-10-29T06:21:21Z</dcterms:modified>
</cp:coreProperties>
</file>